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7" r:id="rId1"/>
  </p:sldMasterIdLst>
  <p:notesMasterIdLst>
    <p:notesMasterId r:id="rId25"/>
  </p:notesMasterIdLst>
  <p:sldIdLst>
    <p:sldId id="260" r:id="rId2"/>
    <p:sldId id="265" r:id="rId3"/>
    <p:sldId id="264" r:id="rId4"/>
    <p:sldId id="261" r:id="rId5"/>
    <p:sldId id="267" r:id="rId6"/>
    <p:sldId id="268" r:id="rId7"/>
    <p:sldId id="269" r:id="rId8"/>
    <p:sldId id="271" r:id="rId9"/>
    <p:sldId id="285" r:id="rId10"/>
    <p:sldId id="275" r:id="rId11"/>
    <p:sldId id="288" r:id="rId12"/>
    <p:sldId id="273" r:id="rId13"/>
    <p:sldId id="274" r:id="rId14"/>
    <p:sldId id="278" r:id="rId15"/>
    <p:sldId id="279" r:id="rId16"/>
    <p:sldId id="289" r:id="rId17"/>
    <p:sldId id="290" r:id="rId18"/>
    <p:sldId id="291" r:id="rId19"/>
    <p:sldId id="292" r:id="rId20"/>
    <p:sldId id="276" r:id="rId21"/>
    <p:sldId id="277" r:id="rId22"/>
    <p:sldId id="282"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1" autoAdjust="0"/>
    <p:restoredTop sz="98623" autoAdjust="0"/>
  </p:normalViewPr>
  <p:slideViewPr>
    <p:cSldViewPr snapToGrid="0">
      <p:cViewPr>
        <p:scale>
          <a:sx n="100" d="100"/>
          <a:sy n="100" d="100"/>
        </p:scale>
        <p:origin x="-1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0" d="100"/>
          <a:sy n="80" d="100"/>
        </p:scale>
        <p:origin x="-29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917F1-05BD-0249-93A0-30472D5D8142}" type="datetimeFigureOut">
              <a:rPr lang="en-US" smtClean="0"/>
              <a:t>6/21/18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D763F-9DD3-EC4D-85BB-9E7125A9DE34}" type="slidenum">
              <a:rPr lang="en-US" smtClean="0"/>
              <a:t>‹#›</a:t>
            </a:fld>
            <a:endParaRPr lang="en-US" dirty="0"/>
          </a:p>
        </p:txBody>
      </p:sp>
    </p:spTree>
    <p:extLst>
      <p:ext uri="{BB962C8B-B14F-4D97-AF65-F5344CB8AC3E}">
        <p14:creationId xmlns:p14="http://schemas.microsoft.com/office/powerpoint/2010/main" val="3755673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800000"/>
                </a:solidFill>
                <a:latin typeface="Century Gothic"/>
                <a:cs typeface="Century Gothic"/>
              </a:rPr>
              <a:t>Steve Schmidt, a former MWS member, told me when I first started that some approached winemaking from a more “science-like” perspective, and others took a more “artistic” approach.  He went on to say that</a:t>
            </a:r>
            <a:r>
              <a:rPr lang="mr-IN" dirty="0" smtClean="0">
                <a:solidFill>
                  <a:srgbClr val="800000"/>
                </a:solidFill>
                <a:latin typeface="Century Gothic"/>
                <a:cs typeface="Century Gothic"/>
              </a:rPr>
              <a:t>…</a:t>
            </a:r>
            <a:endParaRPr lang="en-US" dirty="0" smtClean="0">
              <a:solidFill>
                <a:srgbClr val="800000"/>
              </a:solidFill>
              <a:latin typeface="Century Gothic"/>
              <a:cs typeface="Century Gothic"/>
            </a:endParaRPr>
          </a:p>
          <a:p>
            <a:endParaRPr lang="en-US" dirty="0" smtClean="0">
              <a:solidFill>
                <a:srgbClr val="800000"/>
              </a:solidFill>
              <a:latin typeface="Century Gothic"/>
              <a:cs typeface="Century Gothic"/>
            </a:endParaRPr>
          </a:p>
          <a:p>
            <a:r>
              <a:rPr lang="en-US" dirty="0" smtClean="0">
                <a:solidFill>
                  <a:srgbClr val="800000"/>
                </a:solidFill>
                <a:latin typeface="Century Gothic"/>
                <a:cs typeface="Century Gothic"/>
              </a:rPr>
              <a:t>Over the years as we have had guest winemakers from local wineries, I have noticed a “bent” toward one side of the other out of most of them.  I think I have listened to two who seemed to have a real balance to them in that they approached things from both sides.  I’ve always been personally attracted to that.</a:t>
            </a:r>
          </a:p>
          <a:p>
            <a:endParaRPr lang="en-US" dirty="0" smtClean="0">
              <a:solidFill>
                <a:schemeClr val="tx1">
                  <a:lumMod val="65000"/>
                  <a:lumOff val="35000"/>
                </a:schemeClr>
              </a:solidFill>
              <a:latin typeface="Century Gothic"/>
              <a:cs typeface="Century Gothic"/>
            </a:endParaRPr>
          </a:p>
          <a:p>
            <a:r>
              <a:rPr lang="en-US" dirty="0" smtClean="0">
                <a:solidFill>
                  <a:schemeClr val="tx1">
                    <a:lumMod val="65000"/>
                    <a:lumOff val="35000"/>
                  </a:schemeClr>
                </a:solidFill>
                <a:latin typeface="Century Gothic"/>
                <a:cs typeface="Century Gothic"/>
              </a:rPr>
              <a:t>I suppose I probably prefer to think of myself in more of the “creative” vein, though if I am to be honest, it’s probably because I like the sound of the word creative more than I like the words “lazy” and “undisciplined”, though those are probably closer to the truth.</a:t>
            </a:r>
          </a:p>
          <a:p>
            <a:endParaRPr lang="en-US" dirty="0" smtClean="0">
              <a:solidFill>
                <a:schemeClr val="tx1">
                  <a:lumMod val="65000"/>
                  <a:lumOff val="35000"/>
                </a:schemeClr>
              </a:solidFill>
              <a:latin typeface="Century Gothic"/>
              <a:cs typeface="Century Gothic"/>
            </a:endParaRPr>
          </a:p>
          <a:p>
            <a:r>
              <a:rPr lang="en-US" dirty="0" smtClean="0">
                <a:solidFill>
                  <a:schemeClr val="tx1">
                    <a:lumMod val="65000"/>
                    <a:lumOff val="35000"/>
                  </a:schemeClr>
                </a:solidFill>
                <a:latin typeface="Century Gothic"/>
                <a:cs typeface="Century Gothic"/>
              </a:rPr>
              <a:t>I enjoy the science side of this because I like to control things, and if I stumble upon something good I want to be able to repeat it.  But I seem to lack the discipline to do it consistently.  It occurred to me when Phil asked me to do this presentation that for those of you that are more on the science side, this is unnecessary because you already do this stuff.  But for those of you that may lean toward the artistic side, or simply be lazy like me, it could be something important that you are missing and is holding you back.  Driveway stains</a:t>
            </a:r>
            <a:r>
              <a:rPr lang="mr-IN" dirty="0" smtClean="0">
                <a:solidFill>
                  <a:schemeClr val="tx1">
                    <a:lumMod val="65000"/>
                    <a:lumOff val="35000"/>
                  </a:schemeClr>
                </a:solidFill>
                <a:latin typeface="Century Gothic"/>
                <a:cs typeface="Century Gothic"/>
              </a:rPr>
              <a:t>…</a:t>
            </a:r>
            <a:r>
              <a:rPr lang="en-US" dirty="0" smtClean="0">
                <a:solidFill>
                  <a:schemeClr val="tx1">
                    <a:lumMod val="65000"/>
                    <a:lumOff val="35000"/>
                  </a:schemeClr>
                </a:solidFill>
                <a:latin typeface="Century Gothic"/>
                <a:cs typeface="Century Gothic"/>
              </a:rPr>
              <a:t>,</a:t>
            </a:r>
          </a:p>
          <a:p>
            <a:endParaRPr lang="en-US" dirty="0"/>
          </a:p>
        </p:txBody>
      </p:sp>
      <p:sp>
        <p:nvSpPr>
          <p:cNvPr id="4" name="Slide Number Placeholder 3"/>
          <p:cNvSpPr>
            <a:spLocks noGrp="1"/>
          </p:cNvSpPr>
          <p:nvPr>
            <p:ph type="sldNum" sz="quarter" idx="10"/>
          </p:nvPr>
        </p:nvSpPr>
        <p:spPr/>
        <p:txBody>
          <a:bodyPr/>
          <a:lstStyle/>
          <a:p>
            <a:fld id="{715D763F-9DD3-EC4D-85BB-9E7125A9DE34}" type="slidenum">
              <a:rPr lang="en-US" smtClean="0"/>
              <a:t>2</a:t>
            </a:fld>
            <a:endParaRPr lang="en-US" dirty="0"/>
          </a:p>
        </p:txBody>
      </p:sp>
    </p:spTree>
    <p:extLst>
      <p:ext uri="{BB962C8B-B14F-4D97-AF65-F5344CB8AC3E}">
        <p14:creationId xmlns:p14="http://schemas.microsoft.com/office/powerpoint/2010/main" val="425950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D763F-9DD3-EC4D-85BB-9E7125A9DE34}" type="slidenum">
              <a:rPr lang="en-US" smtClean="0"/>
              <a:t>11</a:t>
            </a:fld>
            <a:endParaRPr lang="en-US" dirty="0"/>
          </a:p>
        </p:txBody>
      </p:sp>
    </p:spTree>
    <p:extLst>
      <p:ext uri="{BB962C8B-B14F-4D97-AF65-F5344CB8AC3E}">
        <p14:creationId xmlns:p14="http://schemas.microsoft.com/office/powerpoint/2010/main" val="215302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D763F-9DD3-EC4D-85BB-9E7125A9DE34}" type="slidenum">
              <a:rPr lang="en-US" smtClean="0"/>
              <a:t>13</a:t>
            </a:fld>
            <a:endParaRPr lang="en-US" dirty="0"/>
          </a:p>
        </p:txBody>
      </p:sp>
    </p:spTree>
    <p:extLst>
      <p:ext uri="{BB962C8B-B14F-4D97-AF65-F5344CB8AC3E}">
        <p14:creationId xmlns:p14="http://schemas.microsoft.com/office/powerpoint/2010/main" val="215302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D763F-9DD3-EC4D-85BB-9E7125A9DE34}" type="slidenum">
              <a:rPr lang="en-US" smtClean="0"/>
              <a:t>19</a:t>
            </a:fld>
            <a:endParaRPr lang="en-US" dirty="0"/>
          </a:p>
        </p:txBody>
      </p:sp>
    </p:spTree>
    <p:extLst>
      <p:ext uri="{BB962C8B-B14F-4D97-AF65-F5344CB8AC3E}">
        <p14:creationId xmlns:p14="http://schemas.microsoft.com/office/powerpoint/2010/main" val="215302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6/21/18</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A35F80-C92E-C34A-A061-FB936412083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A35F80-C92E-C34A-A061-FB936412083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A35F80-C92E-C34A-A061-FB936412083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6/21/18</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BA35F80-C92E-C34A-A061-FB936412083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BA35F80-C92E-C34A-A061-FB936412083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BA35F80-C92E-C34A-A061-FB936412083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BA35F80-C92E-C34A-A061-FB9364120831}"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BA35F80-C92E-C34A-A061-FB936412083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78DD404-3E77-1A45-B32D-2852168F938A}" type="datetimeFigureOut">
              <a:rPr lang="en-US" smtClean="0"/>
              <a:t>6/21/18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BA35F80-C92E-C34A-A061-FB9364120831}"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8DD404-3E77-1A45-B32D-2852168F938A}" type="datetimeFigureOut">
              <a:rPr lang="en-US" smtClean="0"/>
              <a:t>6/21/18</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BA35F80-C92E-C34A-A061-FB9364120831}"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1.png"/><Relationship Id="rId6"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morewinemaking.com/products/economy-aerationoxidation-free-so2-test-kit.html" TargetMode="Externa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1.png"/><Relationship Id="rId6"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winemakermag.com/1301-sulfite-calculator" TargetMode="Externa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www.smallbiztechnology.com/archive/2014/07/good-marketing-requires-a-balance-of-art-human-skill-and-science-technology.html/" TargetMode="External"/><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394184"/>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23466"/>
            <a:ext cx="1117282" cy="1117282"/>
          </a:xfrm>
          <a:prstGeom prst="rect">
            <a:avLst/>
          </a:prstGeom>
        </p:spPr>
      </p:pic>
      <p:sp>
        <p:nvSpPr>
          <p:cNvPr id="7" name="TextBox 6"/>
          <p:cNvSpPr txBox="1"/>
          <p:nvPr/>
        </p:nvSpPr>
        <p:spPr>
          <a:xfrm>
            <a:off x="2129272" y="1970905"/>
            <a:ext cx="5536567" cy="2123658"/>
          </a:xfrm>
          <a:prstGeom prst="rect">
            <a:avLst/>
          </a:prstGeom>
          <a:noFill/>
        </p:spPr>
        <p:txBody>
          <a:bodyPr wrap="none" rtlCol="0">
            <a:spAutoFit/>
          </a:bodyPr>
          <a:lstStyle/>
          <a:p>
            <a:pPr algn="ctr"/>
            <a:r>
              <a:rPr lang="en-US" sz="7200" dirty="0" smtClean="0">
                <a:solidFill>
                  <a:srgbClr val="800000"/>
                </a:solidFill>
                <a:latin typeface="Century Gothic"/>
                <a:cs typeface="Century Gothic"/>
              </a:rPr>
              <a:t>- Testing -</a:t>
            </a:r>
          </a:p>
          <a:p>
            <a:pPr algn="ctr"/>
            <a:r>
              <a:rPr lang="en-US" sz="6000" dirty="0" smtClean="0">
                <a:solidFill>
                  <a:srgbClr val="800000"/>
                </a:solidFill>
                <a:latin typeface="Century Gothic"/>
                <a:cs typeface="Century Gothic"/>
              </a:rPr>
              <a:t>pH </a:t>
            </a:r>
            <a:r>
              <a:rPr lang="en-US" sz="4800" dirty="0" smtClean="0">
                <a:solidFill>
                  <a:srgbClr val="800000"/>
                </a:solidFill>
                <a:latin typeface="Century Gothic"/>
                <a:cs typeface="Century Gothic"/>
              </a:rPr>
              <a:t>&amp;</a:t>
            </a:r>
            <a:r>
              <a:rPr lang="en-US" sz="6000" dirty="0" smtClean="0">
                <a:solidFill>
                  <a:srgbClr val="800000"/>
                </a:solidFill>
                <a:latin typeface="Century Gothic"/>
                <a:cs typeface="Century Gothic"/>
              </a:rPr>
              <a:t> Free SO</a:t>
            </a:r>
            <a:r>
              <a:rPr lang="en-US" sz="4800" dirty="0" smtClean="0">
                <a:solidFill>
                  <a:srgbClr val="800000"/>
                </a:solidFill>
                <a:latin typeface="Century Gothic"/>
                <a:cs typeface="Century Gothic"/>
              </a:rPr>
              <a:t>2</a:t>
            </a:r>
            <a:endParaRPr lang="en-US" sz="4800" dirty="0">
              <a:solidFill>
                <a:srgbClr val="800000"/>
              </a:solidFill>
              <a:latin typeface="Century Gothic"/>
              <a:cs typeface="Century Gothic"/>
            </a:endParaRPr>
          </a:p>
        </p:txBody>
      </p:sp>
    </p:spTree>
    <p:extLst>
      <p:ext uri="{BB962C8B-B14F-4D97-AF65-F5344CB8AC3E}">
        <p14:creationId xmlns:p14="http://schemas.microsoft.com/office/powerpoint/2010/main" val="337657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pic>
        <p:nvPicPr>
          <p:cNvPr id="2" name="Picture 1" descr="Screenshot 2018-04-23 17.43.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0120" y="3594100"/>
            <a:ext cx="4203700" cy="2997200"/>
          </a:xfrm>
          <a:prstGeom prst="rect">
            <a:avLst/>
          </a:prstGeom>
        </p:spPr>
      </p:pic>
      <p:sp>
        <p:nvSpPr>
          <p:cNvPr id="7" name="TextBox 6"/>
          <p:cNvSpPr txBox="1"/>
          <p:nvPr/>
        </p:nvSpPr>
        <p:spPr>
          <a:xfrm>
            <a:off x="1587836" y="1868712"/>
            <a:ext cx="7010064" cy="2693045"/>
          </a:xfrm>
          <a:prstGeom prst="rect">
            <a:avLst/>
          </a:prstGeom>
          <a:noFill/>
        </p:spPr>
        <p:txBody>
          <a:bodyPr wrap="square" rtlCol="0">
            <a:spAutoFit/>
          </a:bodyPr>
          <a:lstStyle/>
          <a:p>
            <a:r>
              <a:rPr lang="en-US" sz="4000" dirty="0" smtClean="0">
                <a:solidFill>
                  <a:srgbClr val="800000"/>
                </a:solidFill>
                <a:latin typeface="Century Gothic"/>
                <a:cs typeface="Century Gothic"/>
              </a:rPr>
              <a:t>Free SO</a:t>
            </a:r>
            <a:r>
              <a:rPr lang="en-US" sz="2800" dirty="0" smtClean="0">
                <a:solidFill>
                  <a:srgbClr val="800000"/>
                </a:solidFill>
                <a:latin typeface="Century Gothic"/>
                <a:cs typeface="Century Gothic"/>
              </a:rPr>
              <a:t>2</a:t>
            </a:r>
            <a:r>
              <a:rPr lang="en-US" sz="4000" dirty="0" smtClean="0">
                <a:solidFill>
                  <a:srgbClr val="800000"/>
                </a:solidFill>
                <a:latin typeface="Century Gothic"/>
                <a:cs typeface="Century Gothic"/>
              </a:rPr>
              <a:t> testing</a:t>
            </a:r>
          </a:p>
          <a:p>
            <a:endParaRPr lang="en-US" sz="1200" dirty="0" smtClean="0">
              <a:solidFill>
                <a:schemeClr val="tx1">
                  <a:lumMod val="65000"/>
                  <a:lumOff val="35000"/>
                </a:schemeClr>
              </a:solidFill>
              <a:latin typeface="Century Gothic"/>
              <a:cs typeface="Century Gothic"/>
            </a:endParaRPr>
          </a:p>
          <a:p>
            <a:r>
              <a:rPr lang="en-US" dirty="0" smtClean="0">
                <a:solidFill>
                  <a:schemeClr val="tx1">
                    <a:lumMod val="65000"/>
                    <a:lumOff val="35000"/>
                  </a:schemeClr>
                </a:solidFill>
                <a:latin typeface="Century Gothic"/>
                <a:cs typeface="Century Gothic"/>
              </a:rPr>
              <a:t>Multiple methods; 	Ripper Method	</a:t>
            </a:r>
          </a:p>
          <a:p>
            <a:r>
              <a:rPr lang="en-US" dirty="0">
                <a:solidFill>
                  <a:schemeClr val="tx1">
                    <a:lumMod val="65000"/>
                    <a:lumOff val="35000"/>
                  </a:schemeClr>
                </a:solidFill>
                <a:latin typeface="Century Gothic"/>
                <a:cs typeface="Century Gothic"/>
              </a:rPr>
              <a:t>	</a:t>
            </a:r>
            <a:r>
              <a:rPr lang="en-US" dirty="0" smtClean="0">
                <a:solidFill>
                  <a:schemeClr val="tx1">
                    <a:lumMod val="65000"/>
                    <a:lumOff val="35000"/>
                  </a:schemeClr>
                </a:solidFill>
                <a:latin typeface="Century Gothic"/>
                <a:cs typeface="Century Gothic"/>
              </a:rPr>
              <a:t>				Aeration-Oxidation System	</a:t>
            </a:r>
          </a:p>
          <a:p>
            <a:r>
              <a:rPr lang="en-US" dirty="0">
                <a:solidFill>
                  <a:schemeClr val="tx1">
                    <a:lumMod val="65000"/>
                    <a:lumOff val="35000"/>
                  </a:schemeClr>
                </a:solidFill>
                <a:latin typeface="Century Gothic"/>
                <a:cs typeface="Century Gothic"/>
              </a:rPr>
              <a:t>	</a:t>
            </a:r>
            <a:r>
              <a:rPr lang="en-US" dirty="0" smtClean="0">
                <a:solidFill>
                  <a:schemeClr val="tx1">
                    <a:lumMod val="65000"/>
                    <a:lumOff val="35000"/>
                  </a:schemeClr>
                </a:solidFill>
                <a:latin typeface="Century Gothic"/>
                <a:cs typeface="Century Gothic"/>
              </a:rPr>
              <a:t>				Vinmetrica SC-300 SO</a:t>
            </a:r>
            <a:r>
              <a:rPr lang="en-US" sz="1600" dirty="0" smtClean="0">
                <a:solidFill>
                  <a:schemeClr val="tx1">
                    <a:lumMod val="65000"/>
                    <a:lumOff val="35000"/>
                  </a:schemeClr>
                </a:solidFill>
                <a:latin typeface="Century Gothic"/>
                <a:cs typeface="Century Gothic"/>
              </a:rPr>
              <a:t>2</a:t>
            </a:r>
            <a:r>
              <a:rPr lang="en-US" dirty="0" smtClean="0">
                <a:solidFill>
                  <a:schemeClr val="tx1">
                    <a:lumMod val="65000"/>
                    <a:lumOff val="35000"/>
                  </a:schemeClr>
                </a:solidFill>
                <a:latin typeface="Century Gothic"/>
                <a:cs typeface="Century Gothic"/>
              </a:rPr>
              <a:t>, pH &amp; TA Analyzer </a:t>
            </a:r>
          </a:p>
          <a:p>
            <a:endParaRPr lang="en-US" sz="1200" dirty="0">
              <a:solidFill>
                <a:schemeClr val="tx1">
                  <a:lumMod val="65000"/>
                  <a:lumOff val="35000"/>
                </a:schemeClr>
              </a:solidFill>
              <a:latin typeface="Century Gothic"/>
              <a:cs typeface="Century Gothic"/>
            </a:endParaRPr>
          </a:p>
          <a:p>
            <a:r>
              <a:rPr lang="en-US" sz="1700" dirty="0" smtClean="0">
                <a:solidFill>
                  <a:schemeClr val="tx1">
                    <a:lumMod val="65000"/>
                    <a:lumOff val="35000"/>
                  </a:schemeClr>
                </a:solidFill>
                <a:latin typeface="Century Gothic"/>
                <a:cs typeface="Century Gothic"/>
              </a:rPr>
              <a:t>This demonstration will be with the Aeration-Oxidation System sold by MoreWine and others.</a:t>
            </a:r>
          </a:p>
          <a:p>
            <a:endParaRPr lang="en-US" sz="1700"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2114898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1384995"/>
          </a:xfrm>
          <a:prstGeom prst="rect">
            <a:avLst/>
          </a:prstGeom>
          <a:noFill/>
        </p:spPr>
        <p:txBody>
          <a:bodyPr wrap="square" rtlCol="0">
            <a:spAutoFit/>
          </a:bodyPr>
          <a:lstStyle/>
          <a:p>
            <a:r>
              <a:rPr lang="en-US" sz="4000" dirty="0" smtClean="0">
                <a:solidFill>
                  <a:srgbClr val="800000"/>
                </a:solidFill>
                <a:latin typeface="Century Gothic"/>
                <a:cs typeface="Century Gothic"/>
              </a:rPr>
              <a:t>Begin The Free SO</a:t>
            </a:r>
            <a:r>
              <a:rPr lang="en-US" sz="2800" dirty="0" smtClean="0">
                <a:solidFill>
                  <a:srgbClr val="800000"/>
                </a:solidFill>
                <a:latin typeface="Century Gothic"/>
                <a:cs typeface="Century Gothic"/>
              </a:rPr>
              <a:t>2</a:t>
            </a:r>
            <a:r>
              <a:rPr lang="en-US" sz="4000" dirty="0" smtClean="0">
                <a:solidFill>
                  <a:srgbClr val="800000"/>
                </a:solidFill>
                <a:latin typeface="Century Gothic"/>
                <a:cs typeface="Century Gothic"/>
              </a:rPr>
              <a:t> Test</a:t>
            </a:r>
            <a:r>
              <a:rPr lang="mr-IN" sz="4000" dirty="0" smtClean="0">
                <a:solidFill>
                  <a:srgbClr val="800000"/>
                </a:solidFill>
                <a:latin typeface="Century Gothic"/>
                <a:cs typeface="Century Gothic"/>
              </a:rPr>
              <a:t>…</a:t>
            </a:r>
            <a:r>
              <a:rPr lang="en-US" sz="4000" dirty="0" smtClean="0">
                <a:solidFill>
                  <a:srgbClr val="800000"/>
                </a:solidFill>
                <a:latin typeface="Century Gothic"/>
                <a:cs typeface="Century Gothic"/>
              </a:rPr>
              <a:t> </a:t>
            </a:r>
          </a:p>
          <a:p>
            <a:r>
              <a:rPr lang="en-US" sz="2400" dirty="0" smtClean="0">
                <a:solidFill>
                  <a:srgbClr val="800000"/>
                </a:solidFill>
                <a:latin typeface="Century Gothic"/>
                <a:cs typeface="Century Gothic"/>
              </a:rPr>
              <a:t>(queue my lovely assistant)</a:t>
            </a:r>
          </a:p>
          <a:p>
            <a:endParaRPr lang="en-US" sz="2000" dirty="0">
              <a:solidFill>
                <a:schemeClr val="tx1">
                  <a:lumMod val="65000"/>
                  <a:lumOff val="35000"/>
                </a:schemeClr>
              </a:solidFill>
              <a:latin typeface="Century Gothic"/>
              <a:cs typeface="Century Gothic"/>
            </a:endParaRPr>
          </a:p>
        </p:txBody>
      </p:sp>
      <p:grpSp>
        <p:nvGrpSpPr>
          <p:cNvPr id="2" name="Group 1"/>
          <p:cNvGrpSpPr/>
          <p:nvPr/>
        </p:nvGrpSpPr>
        <p:grpSpPr>
          <a:xfrm>
            <a:off x="5664200" y="2349499"/>
            <a:ext cx="1752600" cy="4284133"/>
            <a:chOff x="5664200" y="2349499"/>
            <a:chExt cx="1752600" cy="4284133"/>
          </a:xfrm>
        </p:grpSpPr>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5664200" y="2349499"/>
              <a:ext cx="1752600" cy="4284133"/>
            </a:xfrm>
            <a:prstGeom prst="rect">
              <a:avLst/>
            </a:prstGeom>
            <a:noFill/>
            <a:ln>
              <a:noFill/>
            </a:ln>
          </p:spPr>
        </p:pic>
        <p:grpSp>
          <p:nvGrpSpPr>
            <p:cNvPr id="6" name="Group 5"/>
            <p:cNvGrpSpPr/>
            <p:nvPr/>
          </p:nvGrpSpPr>
          <p:grpSpPr>
            <a:xfrm>
              <a:off x="6609213" y="4454525"/>
              <a:ext cx="351516" cy="260350"/>
              <a:chOff x="4043813" y="4873625"/>
              <a:chExt cx="351516" cy="260350"/>
            </a:xfrm>
          </p:grpSpPr>
          <p:pic>
            <p:nvPicPr>
              <p:cNvPr id="13" name="Picture 12" descr="Macintosh HD:private:var:folders:ws:c_pthk994vgg3r_9k1cjc_bc0000gn:T:TemporaryItems:LibertyTree.eps"/>
              <p:cNvPicPr/>
              <p:nvPr/>
            </p:nvPicPr>
            <p:blipFill>
              <a:blip r:embed="rId6">
                <a:extLst>
                  <a:ext uri="{28A0092B-C50C-407E-A947-70E740481C1C}">
                    <a14:useLocalDpi xmlns:a14="http://schemas.microsoft.com/office/drawing/2010/main" val="0"/>
                  </a:ext>
                </a:extLst>
              </a:blip>
              <a:srcRect/>
              <a:stretch>
                <a:fillRect/>
              </a:stretch>
            </p:blipFill>
            <p:spPr bwMode="auto">
              <a:xfrm>
                <a:off x="4107679" y="4873625"/>
                <a:ext cx="210321" cy="120120"/>
              </a:xfrm>
              <a:prstGeom prst="rect">
                <a:avLst/>
              </a:prstGeom>
              <a:noFill/>
              <a:ln>
                <a:noFill/>
              </a:ln>
            </p:spPr>
          </p:pic>
          <p:sp>
            <p:nvSpPr>
              <p:cNvPr id="15" name="Rectangle 14"/>
              <p:cNvSpPr/>
              <p:nvPr/>
            </p:nvSpPr>
            <p:spPr>
              <a:xfrm>
                <a:off x="4043813" y="4949309"/>
                <a:ext cx="351516" cy="184666"/>
              </a:xfrm>
              <a:prstGeom prst="rect">
                <a:avLst/>
              </a:prstGeom>
            </p:spPr>
            <p:txBody>
              <a:bodyPr wrap="none">
                <a:spAutoFit/>
              </a:bodyPr>
              <a:lstStyle/>
              <a:p>
                <a:pPr algn="ctr"/>
                <a:r>
                  <a:rPr lang="en-US" sz="600" dirty="0" smtClean="0">
                    <a:solidFill>
                      <a:schemeClr val="bg2">
                        <a:lumMod val="10000"/>
                      </a:schemeClr>
                    </a:solidFill>
                    <a:latin typeface="Papyrus"/>
                    <a:cs typeface="Papyrus"/>
                  </a:rPr>
                  <a:t>Sally</a:t>
                </a:r>
                <a:endParaRPr lang="en-US" sz="600" dirty="0">
                  <a:solidFill>
                    <a:schemeClr val="bg2">
                      <a:lumMod val="10000"/>
                    </a:schemeClr>
                  </a:solidFill>
                  <a:latin typeface="Papyrus"/>
                  <a:cs typeface="Papyrus"/>
                </a:endParaRPr>
              </a:p>
            </p:txBody>
          </p:sp>
        </p:grpSp>
      </p:grpSp>
    </p:spTree>
    <p:extLst>
      <p:ext uri="{BB962C8B-B14F-4D97-AF65-F5344CB8AC3E}">
        <p14:creationId xmlns:p14="http://schemas.microsoft.com/office/powerpoint/2010/main" val="1084857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3954928"/>
          </a:xfrm>
          <a:prstGeom prst="rect">
            <a:avLst/>
          </a:prstGeom>
          <a:noFill/>
        </p:spPr>
        <p:txBody>
          <a:bodyPr wrap="square" rtlCol="0">
            <a:spAutoFit/>
          </a:bodyPr>
          <a:lstStyle/>
          <a:p>
            <a:r>
              <a:rPr lang="en-US" sz="4000" dirty="0" smtClean="0">
                <a:solidFill>
                  <a:srgbClr val="800000"/>
                </a:solidFill>
                <a:latin typeface="Century Gothic"/>
                <a:cs typeface="Century Gothic"/>
              </a:rPr>
              <a:t>Free vs. bound SO</a:t>
            </a:r>
            <a:r>
              <a:rPr lang="en-US" sz="2800" dirty="0" smtClean="0">
                <a:solidFill>
                  <a:srgbClr val="800000"/>
                </a:solidFill>
                <a:latin typeface="Century Gothic"/>
                <a:cs typeface="Century Gothic"/>
              </a:rPr>
              <a:t>2</a:t>
            </a:r>
            <a:endParaRPr lang="en-US" sz="4000" dirty="0" smtClean="0">
              <a:solidFill>
                <a:srgbClr val="800000"/>
              </a:solidFill>
              <a:latin typeface="Century Gothic"/>
              <a:cs typeface="Century Gothic"/>
            </a:endParaRPr>
          </a:p>
          <a:p>
            <a:endParaRPr lang="en-US" sz="1200" dirty="0">
              <a:solidFill>
                <a:schemeClr val="tx1">
                  <a:lumMod val="65000"/>
                  <a:lumOff val="35000"/>
                </a:schemeClr>
              </a:solidFill>
              <a:latin typeface="Century Gothic"/>
              <a:cs typeface="Century Gothic"/>
            </a:endParaRPr>
          </a:p>
          <a:p>
            <a:r>
              <a:rPr lang="en-US" sz="1700" dirty="0" smtClean="0">
                <a:solidFill>
                  <a:schemeClr val="tx1">
                    <a:lumMod val="65000"/>
                    <a:lumOff val="35000"/>
                  </a:schemeClr>
                </a:solidFill>
                <a:latin typeface="Century Gothic"/>
                <a:cs typeface="Century Gothic"/>
              </a:rPr>
              <a:t>With every addition of sulfite, some SO</a:t>
            </a:r>
            <a:r>
              <a:rPr lang="en-US" sz="1400" dirty="0" smtClean="0">
                <a:solidFill>
                  <a:schemeClr val="tx1">
                    <a:lumMod val="65000"/>
                    <a:lumOff val="35000"/>
                  </a:schemeClr>
                </a:solidFill>
                <a:latin typeface="Century Gothic"/>
                <a:cs typeface="Century Gothic"/>
              </a:rPr>
              <a:t>2</a:t>
            </a:r>
            <a:r>
              <a:rPr lang="en-US" sz="1700" dirty="0" smtClean="0">
                <a:solidFill>
                  <a:schemeClr val="tx1">
                    <a:lumMod val="65000"/>
                    <a:lumOff val="35000"/>
                  </a:schemeClr>
                </a:solidFill>
                <a:latin typeface="Century Gothic"/>
                <a:cs typeface="Century Gothic"/>
              </a:rPr>
              <a:t> becomes active as free SO</a:t>
            </a:r>
            <a:r>
              <a:rPr lang="en-US" sz="1400" dirty="0" smtClean="0">
                <a:solidFill>
                  <a:schemeClr val="tx1">
                    <a:lumMod val="65000"/>
                    <a:lumOff val="35000"/>
                  </a:schemeClr>
                </a:solidFill>
                <a:latin typeface="Century Gothic"/>
                <a:cs typeface="Century Gothic"/>
              </a:rPr>
              <a:t>2</a:t>
            </a:r>
            <a:r>
              <a:rPr lang="en-US" sz="1700" dirty="0" smtClean="0">
                <a:solidFill>
                  <a:schemeClr val="tx1">
                    <a:lumMod val="65000"/>
                    <a:lumOff val="35000"/>
                  </a:schemeClr>
                </a:solidFill>
                <a:latin typeface="Century Gothic"/>
                <a:cs typeface="Century Gothic"/>
              </a:rPr>
              <a:t>, and some becomes bound.  The sum is Total SO</a:t>
            </a:r>
            <a:r>
              <a:rPr lang="en-US" sz="1400" dirty="0" smtClean="0">
                <a:solidFill>
                  <a:schemeClr val="tx1">
                    <a:lumMod val="65000"/>
                    <a:lumOff val="35000"/>
                  </a:schemeClr>
                </a:solidFill>
                <a:latin typeface="Century Gothic"/>
                <a:cs typeface="Century Gothic"/>
              </a:rPr>
              <a:t>2</a:t>
            </a:r>
            <a:r>
              <a:rPr lang="en-US" sz="1700" dirty="0" smtClean="0">
                <a:solidFill>
                  <a:schemeClr val="tx1">
                    <a:lumMod val="65000"/>
                    <a:lumOff val="35000"/>
                  </a:schemeClr>
                </a:solidFill>
                <a:latin typeface="Century Gothic"/>
                <a:cs typeface="Century Gothic"/>
              </a:rPr>
              <a:t>; however only free SO</a:t>
            </a:r>
            <a:r>
              <a:rPr lang="en-US" sz="1400" dirty="0" smtClean="0">
                <a:solidFill>
                  <a:schemeClr val="tx1">
                    <a:lumMod val="65000"/>
                    <a:lumOff val="35000"/>
                  </a:schemeClr>
                </a:solidFill>
                <a:latin typeface="Century Gothic"/>
                <a:cs typeface="Century Gothic"/>
              </a:rPr>
              <a:t>2</a:t>
            </a:r>
            <a:r>
              <a:rPr lang="en-US" sz="1700" dirty="0" smtClean="0">
                <a:solidFill>
                  <a:schemeClr val="tx1">
                    <a:lumMod val="65000"/>
                    <a:lumOff val="35000"/>
                  </a:schemeClr>
                </a:solidFill>
                <a:latin typeface="Century Gothic"/>
                <a:cs typeface="Century Gothic"/>
              </a:rPr>
              <a:t> has antioxidant and preservative properties.</a:t>
            </a:r>
          </a:p>
          <a:p>
            <a:endParaRPr lang="en-US" sz="1200" dirty="0">
              <a:solidFill>
                <a:schemeClr val="tx1">
                  <a:lumMod val="65000"/>
                  <a:lumOff val="35000"/>
                </a:schemeClr>
              </a:solidFill>
              <a:latin typeface="Century Gothic"/>
              <a:cs typeface="Century Gothic"/>
            </a:endParaRPr>
          </a:p>
          <a:p>
            <a:r>
              <a:rPr lang="en-US" sz="1700" dirty="0" smtClean="0">
                <a:solidFill>
                  <a:schemeClr val="tx1">
                    <a:lumMod val="65000"/>
                    <a:lumOff val="35000"/>
                  </a:schemeClr>
                </a:solidFill>
                <a:latin typeface="Century Gothic"/>
                <a:cs typeface="Century Gothic"/>
              </a:rPr>
              <a:t>Over time, due to oxidation and winemaking operations, such as racking, free SO</a:t>
            </a:r>
            <a:r>
              <a:rPr lang="en-US" sz="1400" dirty="0" smtClean="0">
                <a:solidFill>
                  <a:schemeClr val="tx1">
                    <a:lumMod val="65000"/>
                    <a:lumOff val="35000"/>
                  </a:schemeClr>
                </a:solidFill>
                <a:latin typeface="Century Gothic"/>
                <a:cs typeface="Century Gothic"/>
              </a:rPr>
              <a:t>2</a:t>
            </a:r>
            <a:r>
              <a:rPr lang="en-US" sz="1700" dirty="0" smtClean="0">
                <a:solidFill>
                  <a:schemeClr val="tx1">
                    <a:lumMod val="65000"/>
                    <a:lumOff val="35000"/>
                  </a:schemeClr>
                </a:solidFill>
                <a:latin typeface="Century Gothic"/>
                <a:cs typeface="Century Gothic"/>
              </a:rPr>
              <a:t> becomes bound, and the sulfite’s effectiveness is diminished.  Therefore it is critical to maintain a nominal level of free SO</a:t>
            </a:r>
            <a:r>
              <a:rPr lang="en-US" sz="1400" dirty="0" smtClean="0">
                <a:solidFill>
                  <a:schemeClr val="tx1">
                    <a:lumMod val="65000"/>
                    <a:lumOff val="35000"/>
                  </a:schemeClr>
                </a:solidFill>
                <a:latin typeface="Century Gothic"/>
                <a:cs typeface="Century Gothic"/>
              </a:rPr>
              <a:t>2</a:t>
            </a:r>
            <a:r>
              <a:rPr lang="en-US" sz="1700" dirty="0" smtClean="0">
                <a:solidFill>
                  <a:schemeClr val="tx1">
                    <a:lumMod val="65000"/>
                    <a:lumOff val="35000"/>
                  </a:schemeClr>
                </a:solidFill>
                <a:latin typeface="Century Gothic"/>
                <a:cs typeface="Century Gothic"/>
              </a:rPr>
              <a:t>, and frequent measurements, with subsequent adjustments, are necessary to reduce risk of spoilage.</a:t>
            </a:r>
          </a:p>
          <a:p>
            <a:endParaRPr lang="en-US" sz="1700" dirty="0">
              <a:solidFill>
                <a:schemeClr val="tx1">
                  <a:lumMod val="65000"/>
                  <a:lumOff val="35000"/>
                </a:schemeClr>
              </a:solidFill>
              <a:latin typeface="Century Gothic"/>
              <a:cs typeface="Century Gothic"/>
            </a:endParaRPr>
          </a:p>
          <a:p>
            <a:r>
              <a:rPr lang="en-US" sz="1700" dirty="0" smtClean="0">
                <a:solidFill>
                  <a:schemeClr val="tx1">
                    <a:lumMod val="65000"/>
                    <a:lumOff val="35000"/>
                  </a:schemeClr>
                </a:solidFill>
                <a:latin typeface="Century Gothic"/>
                <a:cs typeface="Century Gothic"/>
              </a:rPr>
              <a:t>A simple rule of thumb is to maintain a free SO</a:t>
            </a:r>
            <a:r>
              <a:rPr lang="en-US" sz="1400" dirty="0" smtClean="0">
                <a:solidFill>
                  <a:schemeClr val="tx1">
                    <a:lumMod val="65000"/>
                    <a:lumOff val="35000"/>
                  </a:schemeClr>
                </a:solidFill>
                <a:latin typeface="Century Gothic"/>
                <a:cs typeface="Century Gothic"/>
              </a:rPr>
              <a:t>2</a:t>
            </a:r>
            <a:r>
              <a:rPr lang="en-US" sz="1700" dirty="0" smtClean="0">
                <a:solidFill>
                  <a:schemeClr val="tx1">
                    <a:lumMod val="65000"/>
                    <a:lumOff val="35000"/>
                  </a:schemeClr>
                </a:solidFill>
                <a:latin typeface="Century Gothic"/>
                <a:cs typeface="Century Gothic"/>
              </a:rPr>
              <a:t> level of ~35ppm in red wines and up to 50ppm in white wines. </a:t>
            </a:r>
            <a:endParaRPr lang="en-US" sz="1700" dirty="0">
              <a:solidFill>
                <a:schemeClr val="tx1">
                  <a:lumMod val="65000"/>
                  <a:lumOff val="35000"/>
                </a:schemeClr>
              </a:solidFill>
              <a:latin typeface="Century Gothic"/>
              <a:cs typeface="Century Gothic"/>
            </a:endParaRPr>
          </a:p>
        </p:txBody>
      </p:sp>
      <p:sp>
        <p:nvSpPr>
          <p:cNvPr id="6" name="TextBox 5"/>
          <p:cNvSpPr txBox="1"/>
          <p:nvPr/>
        </p:nvSpPr>
        <p:spPr>
          <a:xfrm>
            <a:off x="3840543" y="6273800"/>
            <a:ext cx="4757357"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Techniques In Home Winemaking, Daniel Pambianchi</a:t>
            </a:r>
            <a:endParaRPr lang="en-US" sz="1200" dirty="0">
              <a:solidFill>
                <a:srgbClr val="595959"/>
              </a:solidFill>
              <a:latin typeface="Century Gothic"/>
              <a:cs typeface="Century Gothic"/>
            </a:endParaRPr>
          </a:p>
        </p:txBody>
      </p:sp>
      <p:sp>
        <p:nvSpPr>
          <p:cNvPr id="8" name="TextBox 7"/>
          <p:cNvSpPr txBox="1"/>
          <p:nvPr/>
        </p:nvSpPr>
        <p:spPr>
          <a:xfrm>
            <a:off x="3486129" y="5784964"/>
            <a:ext cx="5027676" cy="523220"/>
          </a:xfrm>
          <a:prstGeom prst="rect">
            <a:avLst/>
          </a:prstGeom>
          <a:noFill/>
          <a:ln>
            <a:solidFill>
              <a:srgbClr val="0000FF"/>
            </a:solidFill>
          </a:ln>
        </p:spPr>
        <p:txBody>
          <a:bodyPr wrap="none" rtlCol="0">
            <a:spAutoFit/>
          </a:bodyPr>
          <a:lstStyle/>
          <a:p>
            <a:r>
              <a:rPr lang="en-US" sz="1400" dirty="0" smtClean="0">
                <a:solidFill>
                  <a:srgbClr val="0000FF"/>
                </a:solidFill>
                <a:latin typeface="Century Gothic"/>
                <a:cs typeface="Century Gothic"/>
              </a:rPr>
              <a:t>Tip:  Be sure to check the free SO</a:t>
            </a:r>
            <a:r>
              <a:rPr lang="en-US" sz="1200" dirty="0" smtClean="0">
                <a:solidFill>
                  <a:srgbClr val="0000FF"/>
                </a:solidFill>
                <a:latin typeface="Century Gothic"/>
                <a:cs typeface="Century Gothic"/>
              </a:rPr>
              <a:t>2</a:t>
            </a:r>
            <a:r>
              <a:rPr lang="en-US" sz="1400" dirty="0" smtClean="0">
                <a:solidFill>
                  <a:srgbClr val="0000FF"/>
                </a:solidFill>
                <a:latin typeface="Century Gothic"/>
                <a:cs typeface="Century Gothic"/>
              </a:rPr>
              <a:t> more frequently than </a:t>
            </a:r>
          </a:p>
          <a:p>
            <a:r>
              <a:rPr lang="en-US" sz="1400" dirty="0">
                <a:solidFill>
                  <a:srgbClr val="0000FF"/>
                </a:solidFill>
                <a:latin typeface="Century Gothic"/>
                <a:cs typeface="Century Gothic"/>
              </a:rPr>
              <a:t>	</a:t>
            </a:r>
            <a:r>
              <a:rPr lang="en-US" sz="1400" dirty="0" smtClean="0">
                <a:solidFill>
                  <a:srgbClr val="0000FF"/>
                </a:solidFill>
                <a:latin typeface="Century Gothic"/>
                <a:cs typeface="Century Gothic"/>
              </a:rPr>
              <a:t>you normally would when using a new oak barrel.      </a:t>
            </a:r>
            <a:endParaRPr lang="en-US" sz="1400" dirty="0">
              <a:solidFill>
                <a:srgbClr val="0000FF"/>
              </a:solidFill>
              <a:latin typeface="Century Gothic"/>
              <a:cs typeface="Century Gothic"/>
            </a:endParaRPr>
          </a:p>
        </p:txBody>
      </p:sp>
    </p:spTree>
    <p:extLst>
      <p:ext uri="{BB962C8B-B14F-4D97-AF65-F5344CB8AC3E}">
        <p14:creationId xmlns:p14="http://schemas.microsoft.com/office/powerpoint/2010/main" val="10948979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6" name="TextBox 5"/>
          <p:cNvSpPr txBox="1"/>
          <p:nvPr/>
        </p:nvSpPr>
        <p:spPr>
          <a:xfrm>
            <a:off x="3840543" y="6273800"/>
            <a:ext cx="4757357"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Techniques In Home Winemaking, Daniel Pambianchi</a:t>
            </a:r>
            <a:endParaRPr lang="en-US" sz="1200" dirty="0">
              <a:solidFill>
                <a:srgbClr val="595959"/>
              </a:solidFill>
              <a:latin typeface="Century Gothic"/>
              <a:cs typeface="Century Gothic"/>
            </a:endParaRPr>
          </a:p>
        </p:txBody>
      </p:sp>
      <p:pic>
        <p:nvPicPr>
          <p:cNvPr id="8" name="Picture 7"/>
          <p:cNvPicPr/>
          <p:nvPr/>
        </p:nvPicPr>
        <p:blipFill rotWithShape="1">
          <a:blip r:embed="rId5">
            <a:extLst>
              <a:ext uri="{28A0092B-C50C-407E-A947-70E740481C1C}">
                <a14:useLocalDpi xmlns:a14="http://schemas.microsoft.com/office/drawing/2010/main" val="0"/>
              </a:ext>
            </a:extLst>
          </a:blip>
          <a:srcRect l="6143" t="24770" r="12384"/>
          <a:stretch/>
        </p:blipFill>
        <p:spPr bwMode="auto">
          <a:xfrm>
            <a:off x="6159500" y="4622800"/>
            <a:ext cx="1841500" cy="1527810"/>
          </a:xfrm>
          <a:prstGeom prst="rect">
            <a:avLst/>
          </a:prstGeom>
          <a:noFill/>
          <a:ln>
            <a:noFill/>
          </a:ln>
        </p:spPr>
      </p:pic>
      <p:sp>
        <p:nvSpPr>
          <p:cNvPr id="7" name="TextBox 6"/>
          <p:cNvSpPr txBox="1"/>
          <p:nvPr/>
        </p:nvSpPr>
        <p:spPr>
          <a:xfrm>
            <a:off x="1587836" y="1868712"/>
            <a:ext cx="7010064" cy="3616374"/>
          </a:xfrm>
          <a:prstGeom prst="rect">
            <a:avLst/>
          </a:prstGeom>
          <a:noFill/>
        </p:spPr>
        <p:txBody>
          <a:bodyPr wrap="square" rtlCol="0">
            <a:spAutoFit/>
          </a:bodyPr>
          <a:lstStyle/>
          <a:p>
            <a:r>
              <a:rPr lang="en-US" sz="4000" dirty="0" smtClean="0">
                <a:solidFill>
                  <a:srgbClr val="800000"/>
                </a:solidFill>
                <a:latin typeface="Century Gothic"/>
                <a:cs typeface="Century Gothic"/>
              </a:rPr>
              <a:t>Relationship issues: </a:t>
            </a:r>
          </a:p>
          <a:p>
            <a:r>
              <a:rPr lang="en-US" sz="4000" dirty="0">
                <a:solidFill>
                  <a:srgbClr val="800000"/>
                </a:solidFill>
                <a:latin typeface="Century Gothic"/>
                <a:cs typeface="Century Gothic"/>
              </a:rPr>
              <a:t>	</a:t>
            </a:r>
            <a:r>
              <a:rPr lang="en-US" sz="4000" dirty="0" smtClean="0">
                <a:solidFill>
                  <a:srgbClr val="800000"/>
                </a:solidFill>
                <a:latin typeface="Century Gothic"/>
                <a:cs typeface="Century Gothic"/>
              </a:rPr>
              <a:t>pH and SO</a:t>
            </a:r>
            <a:r>
              <a:rPr lang="en-US" sz="2800" dirty="0" smtClean="0">
                <a:solidFill>
                  <a:srgbClr val="800000"/>
                </a:solidFill>
                <a:latin typeface="Century Gothic"/>
                <a:cs typeface="Century Gothic"/>
              </a:rPr>
              <a:t>2</a:t>
            </a:r>
          </a:p>
          <a:p>
            <a:endParaRPr lang="en-US" sz="2000" dirty="0">
              <a:solidFill>
                <a:schemeClr val="tx1">
                  <a:lumMod val="65000"/>
                  <a:lumOff val="35000"/>
                </a:schemeClr>
              </a:solidFill>
              <a:latin typeface="Century Gothic"/>
              <a:cs typeface="Century Gothic"/>
            </a:endParaRPr>
          </a:p>
          <a:p>
            <a:r>
              <a:rPr lang="en-US" sz="2000" dirty="0" smtClean="0">
                <a:solidFill>
                  <a:schemeClr val="tx1">
                    <a:lumMod val="65000"/>
                    <a:lumOff val="35000"/>
                  </a:schemeClr>
                </a:solidFill>
                <a:latin typeface="Century Gothic"/>
                <a:cs typeface="Century Gothic"/>
              </a:rPr>
              <a:t>The higher the pH of your wine (low acidity), the less effective SO</a:t>
            </a:r>
            <a:r>
              <a:rPr lang="en-US" sz="1600" dirty="0" smtClean="0">
                <a:solidFill>
                  <a:schemeClr val="tx1">
                    <a:lumMod val="65000"/>
                    <a:lumOff val="35000"/>
                  </a:schemeClr>
                </a:solidFill>
                <a:latin typeface="Century Gothic"/>
                <a:cs typeface="Century Gothic"/>
              </a:rPr>
              <a:t>2</a:t>
            </a:r>
            <a:r>
              <a:rPr lang="en-US" sz="2000" dirty="0" smtClean="0">
                <a:solidFill>
                  <a:schemeClr val="tx1">
                    <a:lumMod val="65000"/>
                    <a:lumOff val="35000"/>
                  </a:schemeClr>
                </a:solidFill>
                <a:latin typeface="Century Gothic"/>
                <a:cs typeface="Century Gothic"/>
              </a:rPr>
              <a:t> is.  So don’t treat you wines all the same.  Again, as pH increases, free SO</a:t>
            </a:r>
            <a:r>
              <a:rPr lang="en-US" sz="1600" dirty="0" smtClean="0">
                <a:solidFill>
                  <a:schemeClr val="tx1">
                    <a:lumMod val="65000"/>
                    <a:lumOff val="35000"/>
                  </a:schemeClr>
                </a:solidFill>
                <a:latin typeface="Century Gothic"/>
                <a:cs typeface="Century Gothic"/>
              </a:rPr>
              <a:t>2</a:t>
            </a:r>
            <a:r>
              <a:rPr lang="en-US" sz="2000" dirty="0" smtClean="0">
                <a:solidFill>
                  <a:schemeClr val="tx1">
                    <a:lumMod val="65000"/>
                    <a:lumOff val="35000"/>
                  </a:schemeClr>
                </a:solidFill>
                <a:latin typeface="Century Gothic"/>
                <a:cs typeface="Century Gothic"/>
              </a:rPr>
              <a:t> effectiveness decreases, and more sulfite is required to protect the wine.   </a:t>
            </a:r>
          </a:p>
          <a:p>
            <a:endParaRPr lang="en-US" sz="1200" dirty="0">
              <a:solidFill>
                <a:schemeClr val="tx1">
                  <a:lumMod val="65000"/>
                  <a:lumOff val="35000"/>
                </a:schemeClr>
              </a:solidFill>
              <a:latin typeface="Century Gothic"/>
              <a:cs typeface="Century Gothic"/>
            </a:endParaRPr>
          </a:p>
          <a:p>
            <a:endParaRPr lang="en-US" sz="1700"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21148983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4555092"/>
          </a:xfrm>
          <a:prstGeom prst="rect">
            <a:avLst/>
          </a:prstGeom>
          <a:noFill/>
        </p:spPr>
        <p:txBody>
          <a:bodyPr wrap="square" rtlCol="0">
            <a:spAutoFit/>
          </a:bodyPr>
          <a:lstStyle/>
          <a:p>
            <a:r>
              <a:rPr lang="en-US" sz="4000" dirty="0" smtClean="0">
                <a:solidFill>
                  <a:srgbClr val="800000"/>
                </a:solidFill>
                <a:latin typeface="Century Gothic"/>
                <a:cs typeface="Century Gothic"/>
              </a:rPr>
              <a:t>Aeration-Oxidation System </a:t>
            </a:r>
          </a:p>
          <a:p>
            <a:endParaRPr lang="en-US" sz="1200" dirty="0" smtClean="0">
              <a:solidFill>
                <a:schemeClr val="tx1">
                  <a:lumMod val="65000"/>
                  <a:lumOff val="35000"/>
                </a:schemeClr>
              </a:solidFill>
              <a:latin typeface="Century Gothic"/>
              <a:cs typeface="Century Gothic"/>
            </a:endParaRPr>
          </a:p>
          <a:p>
            <a:r>
              <a:rPr lang="en-US" sz="1700" dirty="0" smtClean="0">
                <a:latin typeface="Century Gothic"/>
                <a:cs typeface="Century Gothic"/>
              </a:rPr>
              <a:t>Overview: In </a:t>
            </a:r>
            <a:r>
              <a:rPr lang="en-US" sz="1700" dirty="0">
                <a:latin typeface="Century Gothic"/>
                <a:cs typeface="Century Gothic"/>
              </a:rPr>
              <a:t>brief, the procedure involves adding an acid and then agitating a wine sample so that the Free SO</a:t>
            </a:r>
            <a:r>
              <a:rPr lang="en-US" sz="1400" dirty="0">
                <a:latin typeface="Century Gothic"/>
                <a:cs typeface="Century Gothic"/>
              </a:rPr>
              <a:t>2</a:t>
            </a:r>
            <a:r>
              <a:rPr lang="en-US" sz="1700" dirty="0">
                <a:latin typeface="Century Gothic"/>
                <a:cs typeface="Century Gothic"/>
              </a:rPr>
              <a:t> gets driven off as a gas. By design, the only way for the gas to exit the system is to be passed through the second flask, which is filled with Hydrogen Peroxide and a colored indicator. As the gas passes through the solution, the Hydrogen Peroxide actually converts the SO</a:t>
            </a:r>
            <a:r>
              <a:rPr lang="en-US" sz="1400" dirty="0">
                <a:latin typeface="Century Gothic"/>
                <a:cs typeface="Century Gothic"/>
              </a:rPr>
              <a:t>2</a:t>
            </a:r>
            <a:r>
              <a:rPr lang="en-US" sz="1700" dirty="0">
                <a:latin typeface="Century Gothic"/>
                <a:cs typeface="Century Gothic"/>
              </a:rPr>
              <a:t> to Sulfuric Acid. As a result of the change in pH from making the acid, the indicator changes color from gray-green to purple. Upon reaching the end-point of the test, you then neutralize the Sulfuric Acid you made with a base, Sodium Hydroxide (NaOH). Since all the acid was made from the SO</a:t>
            </a:r>
            <a:r>
              <a:rPr lang="en-US" sz="1400" dirty="0">
                <a:latin typeface="Century Gothic"/>
                <a:cs typeface="Century Gothic"/>
              </a:rPr>
              <a:t>2</a:t>
            </a:r>
            <a:r>
              <a:rPr lang="en-US" sz="1700" dirty="0">
                <a:latin typeface="Century Gothic"/>
                <a:cs typeface="Century Gothic"/>
              </a:rPr>
              <a:t> in your wine sample, a simple calculation can relate the amount of NaOH that was needed to neutralize the acid to the amount of SO</a:t>
            </a:r>
            <a:r>
              <a:rPr lang="en-US" sz="1400" dirty="0">
                <a:latin typeface="Century Gothic"/>
                <a:cs typeface="Century Gothic"/>
              </a:rPr>
              <a:t>2</a:t>
            </a:r>
            <a:r>
              <a:rPr lang="en-US" sz="1700" dirty="0">
                <a:latin typeface="Century Gothic"/>
                <a:cs typeface="Century Gothic"/>
              </a:rPr>
              <a:t> that was originally present in the wine sample. </a:t>
            </a:r>
            <a:endParaRPr lang="en-US" sz="1700" dirty="0">
              <a:solidFill>
                <a:schemeClr val="tx1">
                  <a:lumMod val="65000"/>
                  <a:lumOff val="35000"/>
                </a:schemeClr>
              </a:solidFill>
              <a:latin typeface="Century Gothic"/>
              <a:cs typeface="Century Gothic"/>
            </a:endParaRPr>
          </a:p>
        </p:txBody>
      </p:sp>
      <p:sp>
        <p:nvSpPr>
          <p:cNvPr id="6" name="TextBox 5"/>
          <p:cNvSpPr txBox="1"/>
          <p:nvPr/>
        </p:nvSpPr>
        <p:spPr>
          <a:xfrm>
            <a:off x="6219734" y="6273800"/>
            <a:ext cx="2177624"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MoreWine Website</a:t>
            </a:r>
            <a:endParaRPr lang="en-US" sz="1200" dirty="0">
              <a:solidFill>
                <a:srgbClr val="595959"/>
              </a:solidFill>
              <a:latin typeface="Century Gothic"/>
              <a:cs typeface="Century Gothic"/>
            </a:endParaRPr>
          </a:p>
        </p:txBody>
      </p:sp>
    </p:spTree>
    <p:extLst>
      <p:ext uri="{BB962C8B-B14F-4D97-AF65-F5344CB8AC3E}">
        <p14:creationId xmlns:p14="http://schemas.microsoft.com/office/powerpoint/2010/main" val="9791292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2646878"/>
          </a:xfrm>
          <a:prstGeom prst="rect">
            <a:avLst/>
          </a:prstGeom>
          <a:noFill/>
        </p:spPr>
        <p:txBody>
          <a:bodyPr wrap="square" rtlCol="0">
            <a:spAutoFit/>
          </a:bodyPr>
          <a:lstStyle/>
          <a:p>
            <a:r>
              <a:rPr lang="en-US" sz="4000" dirty="0" smtClean="0">
                <a:solidFill>
                  <a:srgbClr val="800000"/>
                </a:solidFill>
                <a:latin typeface="Century Gothic"/>
                <a:cs typeface="Century Gothic"/>
              </a:rPr>
              <a:t>Aeration-Oxidation System </a:t>
            </a:r>
          </a:p>
          <a:p>
            <a:endParaRPr lang="en-US" sz="1200" dirty="0" smtClean="0">
              <a:solidFill>
                <a:schemeClr val="tx1">
                  <a:lumMod val="65000"/>
                  <a:lumOff val="35000"/>
                </a:schemeClr>
              </a:solidFill>
              <a:latin typeface="Century Gothic"/>
              <a:cs typeface="Century Gothic"/>
            </a:endParaRPr>
          </a:p>
          <a:p>
            <a:r>
              <a:rPr lang="en-US" sz="1700" dirty="0" smtClean="0">
                <a:latin typeface="Century Gothic"/>
                <a:cs typeface="Century Gothic"/>
              </a:rPr>
              <a:t>We are performing an actual test during this presentation, but if someone wants to watch a professional 3-part video of a test later, use this link:</a:t>
            </a:r>
          </a:p>
          <a:p>
            <a:endParaRPr lang="en-US" sz="1200" dirty="0">
              <a:latin typeface="Century Gothic"/>
              <a:cs typeface="Century Gothic"/>
            </a:endParaRPr>
          </a:p>
          <a:p>
            <a:r>
              <a:rPr lang="en-US" sz="1700" dirty="0" smtClean="0">
                <a:latin typeface="Century Gothic"/>
                <a:cs typeface="Century Gothic"/>
                <a:hlinkClick r:id="rId4"/>
              </a:rPr>
              <a:t>https://morewinemaking.com/products/economy-aerationoxidation-free-so2-test-kit.html</a:t>
            </a:r>
            <a:endParaRPr lang="en-US" sz="1700" dirty="0" smtClean="0">
              <a:latin typeface="Century Gothic"/>
              <a:cs typeface="Century Gothic"/>
            </a:endParaRPr>
          </a:p>
          <a:p>
            <a:r>
              <a:rPr lang="en-US" sz="1700" dirty="0" smtClean="0">
                <a:latin typeface="Century Gothic"/>
                <a:cs typeface="Century Gothic"/>
              </a:rPr>
              <a:t> </a:t>
            </a:r>
            <a:endParaRPr lang="en-US" sz="1700" dirty="0">
              <a:solidFill>
                <a:schemeClr val="tx1">
                  <a:lumMod val="65000"/>
                  <a:lumOff val="35000"/>
                </a:schemeClr>
              </a:solidFill>
              <a:latin typeface="Century Gothic"/>
              <a:cs typeface="Century Gothic"/>
            </a:endParaRPr>
          </a:p>
        </p:txBody>
      </p:sp>
      <p:sp>
        <p:nvSpPr>
          <p:cNvPr id="8" name="TextBox 7"/>
          <p:cNvSpPr txBox="1"/>
          <p:nvPr/>
        </p:nvSpPr>
        <p:spPr>
          <a:xfrm>
            <a:off x="3041629" y="5315064"/>
            <a:ext cx="5464181" cy="1169551"/>
          </a:xfrm>
          <a:prstGeom prst="rect">
            <a:avLst/>
          </a:prstGeom>
          <a:noFill/>
          <a:ln>
            <a:solidFill>
              <a:srgbClr val="0000FF"/>
            </a:solidFill>
          </a:ln>
        </p:spPr>
        <p:txBody>
          <a:bodyPr wrap="none" rtlCol="0">
            <a:spAutoFit/>
          </a:bodyPr>
          <a:lstStyle/>
          <a:p>
            <a:r>
              <a:rPr lang="en-US" sz="1400" dirty="0" smtClean="0">
                <a:solidFill>
                  <a:srgbClr val="0000FF"/>
                </a:solidFill>
                <a:latin typeface="Century Gothic"/>
                <a:cs typeface="Century Gothic"/>
              </a:rPr>
              <a:t>Tip:  As with everything that touches your fermented wine, </a:t>
            </a:r>
          </a:p>
          <a:p>
            <a:r>
              <a:rPr lang="en-US" sz="1400" dirty="0">
                <a:solidFill>
                  <a:srgbClr val="0000FF"/>
                </a:solidFill>
                <a:latin typeface="Century Gothic"/>
                <a:cs typeface="Century Gothic"/>
              </a:rPr>
              <a:t>	</a:t>
            </a:r>
            <a:r>
              <a:rPr lang="en-US" sz="1400" dirty="0" smtClean="0">
                <a:solidFill>
                  <a:srgbClr val="0000FF"/>
                </a:solidFill>
                <a:latin typeface="Century Gothic"/>
                <a:cs typeface="Century Gothic"/>
              </a:rPr>
              <a:t>ensure your wine thief is clean when getting samples to </a:t>
            </a:r>
          </a:p>
          <a:p>
            <a:r>
              <a:rPr lang="en-US" sz="1400" dirty="0">
                <a:solidFill>
                  <a:srgbClr val="0000FF"/>
                </a:solidFill>
                <a:latin typeface="Century Gothic"/>
                <a:cs typeface="Century Gothic"/>
              </a:rPr>
              <a:t>	</a:t>
            </a:r>
            <a:r>
              <a:rPr lang="en-US" sz="1400" dirty="0" smtClean="0">
                <a:solidFill>
                  <a:srgbClr val="0000FF"/>
                </a:solidFill>
                <a:latin typeface="Century Gothic"/>
                <a:cs typeface="Century Gothic"/>
              </a:rPr>
              <a:t>test, but use distilled water to rinse the sanitizing solution </a:t>
            </a:r>
          </a:p>
          <a:p>
            <a:r>
              <a:rPr lang="en-US" sz="1400" dirty="0">
                <a:solidFill>
                  <a:srgbClr val="0000FF"/>
                </a:solidFill>
                <a:latin typeface="Century Gothic"/>
                <a:cs typeface="Century Gothic"/>
              </a:rPr>
              <a:t>	</a:t>
            </a:r>
            <a:r>
              <a:rPr lang="en-US" sz="1400" dirty="0" smtClean="0">
                <a:solidFill>
                  <a:srgbClr val="0000FF"/>
                </a:solidFill>
                <a:latin typeface="Century Gothic"/>
                <a:cs typeface="Century Gothic"/>
              </a:rPr>
              <a:t>off of your wine thief to avoid misleading results when </a:t>
            </a:r>
          </a:p>
          <a:p>
            <a:r>
              <a:rPr lang="en-US" sz="1400" dirty="0">
                <a:solidFill>
                  <a:srgbClr val="0000FF"/>
                </a:solidFill>
                <a:latin typeface="Century Gothic"/>
                <a:cs typeface="Century Gothic"/>
              </a:rPr>
              <a:t>	</a:t>
            </a:r>
            <a:r>
              <a:rPr lang="en-US" sz="1400" dirty="0" smtClean="0">
                <a:solidFill>
                  <a:srgbClr val="0000FF"/>
                </a:solidFill>
                <a:latin typeface="Century Gothic"/>
                <a:cs typeface="Century Gothic"/>
              </a:rPr>
              <a:t>testing for SO</a:t>
            </a:r>
            <a:r>
              <a:rPr lang="en-US" sz="1200" dirty="0" smtClean="0">
                <a:solidFill>
                  <a:srgbClr val="0000FF"/>
                </a:solidFill>
                <a:latin typeface="Century Gothic"/>
                <a:cs typeface="Century Gothic"/>
              </a:rPr>
              <a:t>2</a:t>
            </a:r>
            <a:r>
              <a:rPr lang="en-US" sz="1400" dirty="0" smtClean="0">
                <a:solidFill>
                  <a:srgbClr val="0000FF"/>
                </a:solidFill>
                <a:latin typeface="Century Gothic"/>
                <a:cs typeface="Century Gothic"/>
              </a:rPr>
              <a:t>.</a:t>
            </a:r>
            <a:endParaRPr lang="en-US" sz="1400" dirty="0">
              <a:solidFill>
                <a:srgbClr val="0000FF"/>
              </a:solidFill>
              <a:latin typeface="Century Gothic"/>
              <a:cs typeface="Century Gothic"/>
            </a:endParaRPr>
          </a:p>
        </p:txBody>
      </p:sp>
    </p:spTree>
    <p:extLst>
      <p:ext uri="{BB962C8B-B14F-4D97-AF65-F5344CB8AC3E}">
        <p14:creationId xmlns:p14="http://schemas.microsoft.com/office/powerpoint/2010/main" val="3675238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3585596"/>
          </a:xfrm>
          <a:prstGeom prst="rect">
            <a:avLst/>
          </a:prstGeom>
          <a:noFill/>
        </p:spPr>
        <p:txBody>
          <a:bodyPr wrap="square" rtlCol="0">
            <a:spAutoFit/>
          </a:bodyPr>
          <a:lstStyle/>
          <a:p>
            <a:r>
              <a:rPr lang="en-US" sz="4000" dirty="0" smtClean="0">
                <a:solidFill>
                  <a:srgbClr val="800000"/>
                </a:solidFill>
                <a:latin typeface="Century Gothic"/>
                <a:cs typeface="Century Gothic"/>
              </a:rPr>
              <a:t>Misc. / Filler</a:t>
            </a:r>
            <a:r>
              <a:rPr lang="mr-IN" sz="4000" dirty="0" smtClean="0">
                <a:solidFill>
                  <a:srgbClr val="800000"/>
                </a:solidFill>
                <a:latin typeface="Century Gothic"/>
                <a:cs typeface="Century Gothic"/>
              </a:rPr>
              <a:t>…</a:t>
            </a:r>
            <a:endParaRPr lang="en-US" sz="4000" dirty="0" smtClean="0">
              <a:solidFill>
                <a:srgbClr val="800000"/>
              </a:solidFill>
              <a:latin typeface="Century Gothic"/>
              <a:cs typeface="Century Gothic"/>
            </a:endParaRPr>
          </a:p>
          <a:p>
            <a:endParaRPr lang="en-US" sz="1700" dirty="0" smtClean="0">
              <a:solidFill>
                <a:schemeClr val="tx1">
                  <a:lumMod val="65000"/>
                  <a:lumOff val="35000"/>
                </a:schemeClr>
              </a:solidFill>
              <a:latin typeface="Century Gothic"/>
              <a:cs typeface="Century Gothic"/>
            </a:endParaRPr>
          </a:p>
          <a:p>
            <a:r>
              <a:rPr lang="en-US" sz="1700" dirty="0" smtClean="0">
                <a:latin typeface="Century Gothic"/>
                <a:cs typeface="Century Gothic"/>
              </a:rPr>
              <a:t>You should store </a:t>
            </a:r>
            <a:r>
              <a:rPr lang="en-US" sz="1700" dirty="0">
                <a:latin typeface="Century Gothic"/>
                <a:cs typeface="Century Gothic"/>
              </a:rPr>
              <a:t>the Hydrogen Peroxide tightly-sealed and in the refrigerator, but will need take it out and allow it to warm to room temperature before using it to run your tests. The strength of the Hydrogen Peroxide used in the procedure (3%) is more than adequate for the needs of the test, and it will remain effective around three months once opened. </a:t>
            </a:r>
          </a:p>
          <a:p>
            <a:endParaRPr lang="en-US" sz="1700" dirty="0" smtClean="0">
              <a:latin typeface="Century Gothic"/>
              <a:cs typeface="Century Gothic"/>
            </a:endParaRPr>
          </a:p>
          <a:p>
            <a:r>
              <a:rPr lang="en-US" sz="1700" dirty="0" smtClean="0">
                <a:latin typeface="Century Gothic"/>
                <a:cs typeface="Century Gothic"/>
              </a:rPr>
              <a:t>The </a:t>
            </a:r>
            <a:r>
              <a:rPr lang="en-US" sz="1700" dirty="0">
                <a:latin typeface="Century Gothic"/>
                <a:cs typeface="Century Gothic"/>
              </a:rPr>
              <a:t>NaOH (Sodium </a:t>
            </a:r>
            <a:r>
              <a:rPr lang="en-US" sz="1700" dirty="0" smtClean="0">
                <a:latin typeface="Century Gothic"/>
                <a:cs typeface="Century Gothic"/>
              </a:rPr>
              <a:t>Hydroxide) should </a:t>
            </a:r>
            <a:r>
              <a:rPr lang="en-US" sz="1700" dirty="0">
                <a:latin typeface="Century Gothic"/>
                <a:cs typeface="Century Gothic"/>
              </a:rPr>
              <a:t>be stored sealed and in the fridge as well, and also returned to room temp prior to use. This concentration of NaOH should keep for 3–4 months. </a:t>
            </a:r>
            <a:endParaRPr lang="en-US" sz="1700" dirty="0" smtClean="0">
              <a:latin typeface="Century Gothic"/>
              <a:cs typeface="Century Gothic"/>
            </a:endParaRPr>
          </a:p>
        </p:txBody>
      </p:sp>
      <p:sp>
        <p:nvSpPr>
          <p:cNvPr id="6" name="TextBox 5"/>
          <p:cNvSpPr txBox="1"/>
          <p:nvPr/>
        </p:nvSpPr>
        <p:spPr>
          <a:xfrm>
            <a:off x="6219734" y="6273800"/>
            <a:ext cx="2177624"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MoreWine Website</a:t>
            </a:r>
            <a:endParaRPr lang="en-US" sz="1200" dirty="0">
              <a:solidFill>
                <a:srgbClr val="595959"/>
              </a:solidFill>
              <a:latin typeface="Century Gothic"/>
              <a:cs typeface="Century Gothic"/>
            </a:endParaRPr>
          </a:p>
        </p:txBody>
      </p:sp>
    </p:spTree>
    <p:extLst>
      <p:ext uri="{BB962C8B-B14F-4D97-AF65-F5344CB8AC3E}">
        <p14:creationId xmlns:p14="http://schemas.microsoft.com/office/powerpoint/2010/main" val="29828190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4632036"/>
          </a:xfrm>
          <a:prstGeom prst="rect">
            <a:avLst/>
          </a:prstGeom>
          <a:noFill/>
        </p:spPr>
        <p:txBody>
          <a:bodyPr wrap="square" rtlCol="0">
            <a:spAutoFit/>
          </a:bodyPr>
          <a:lstStyle/>
          <a:p>
            <a:r>
              <a:rPr lang="en-US" sz="4000" dirty="0" smtClean="0">
                <a:solidFill>
                  <a:srgbClr val="800000"/>
                </a:solidFill>
                <a:latin typeface="Century Gothic"/>
                <a:cs typeface="Century Gothic"/>
              </a:rPr>
              <a:t>Misc. / Filler</a:t>
            </a:r>
            <a:r>
              <a:rPr lang="mr-IN" sz="4000" dirty="0" smtClean="0">
                <a:solidFill>
                  <a:srgbClr val="800000"/>
                </a:solidFill>
                <a:latin typeface="Century Gothic"/>
                <a:cs typeface="Century Gothic"/>
              </a:rPr>
              <a:t>…</a:t>
            </a:r>
            <a:endParaRPr lang="en-US" sz="4000" dirty="0" smtClean="0">
              <a:solidFill>
                <a:srgbClr val="800000"/>
              </a:solidFill>
              <a:latin typeface="Century Gothic"/>
              <a:cs typeface="Century Gothic"/>
            </a:endParaRPr>
          </a:p>
          <a:p>
            <a:endParaRPr lang="en-US" sz="1700" dirty="0" smtClean="0">
              <a:solidFill>
                <a:schemeClr val="tx1">
                  <a:lumMod val="65000"/>
                  <a:lumOff val="35000"/>
                </a:schemeClr>
              </a:solidFill>
              <a:latin typeface="Century Gothic"/>
              <a:cs typeface="Century Gothic"/>
            </a:endParaRPr>
          </a:p>
          <a:p>
            <a:r>
              <a:rPr lang="en-US" sz="1700" dirty="0" smtClean="0">
                <a:latin typeface="Century Gothic"/>
                <a:cs typeface="Century Gothic"/>
              </a:rPr>
              <a:t>To </a:t>
            </a:r>
            <a:r>
              <a:rPr lang="en-US" sz="1700" dirty="0">
                <a:latin typeface="Century Gothic"/>
                <a:cs typeface="Century Gothic"/>
              </a:rPr>
              <a:t>avoid any loss of gas in the system (and therefore lower the accuracy of the results), make sure all of the connections are tight. </a:t>
            </a:r>
            <a:endParaRPr lang="en-US" sz="1700" dirty="0" smtClean="0">
              <a:latin typeface="Century Gothic"/>
              <a:cs typeface="Century Gothic"/>
            </a:endParaRPr>
          </a:p>
          <a:p>
            <a:endParaRPr lang="en-US" sz="1700" dirty="0" smtClean="0">
              <a:latin typeface="Century Gothic"/>
              <a:cs typeface="Century Gothic"/>
            </a:endParaRPr>
          </a:p>
          <a:p>
            <a:r>
              <a:rPr lang="en-US" sz="1700" dirty="0" smtClean="0">
                <a:latin typeface="Century Gothic"/>
                <a:cs typeface="Century Gothic"/>
              </a:rPr>
              <a:t>A Laboratory </a:t>
            </a:r>
            <a:r>
              <a:rPr lang="en-US" sz="1700" dirty="0">
                <a:latin typeface="Century Gothic"/>
                <a:cs typeface="Century Gothic"/>
              </a:rPr>
              <a:t>Wash Bottle </a:t>
            </a:r>
            <a:r>
              <a:rPr lang="en-US" sz="1700" dirty="0" smtClean="0">
                <a:latin typeface="Century Gothic"/>
                <a:cs typeface="Century Gothic"/>
              </a:rPr>
              <a:t>is very handy for cleaning </a:t>
            </a:r>
            <a:r>
              <a:rPr lang="en-US" sz="1700" dirty="0">
                <a:latin typeface="Century Gothic"/>
                <a:cs typeface="Century Gothic"/>
              </a:rPr>
              <a:t>out the flasks and your </a:t>
            </a:r>
            <a:r>
              <a:rPr lang="en-US" sz="1700" dirty="0" smtClean="0">
                <a:latin typeface="Century Gothic"/>
                <a:cs typeface="Century Gothic"/>
              </a:rPr>
              <a:t>pipettes with distilled water. </a:t>
            </a:r>
          </a:p>
          <a:p>
            <a:endParaRPr lang="en-US" sz="1700" dirty="0">
              <a:latin typeface="Century Gothic"/>
              <a:cs typeface="Century Gothic"/>
            </a:endParaRPr>
          </a:p>
          <a:p>
            <a:r>
              <a:rPr lang="en-US" sz="1700" dirty="0">
                <a:latin typeface="Century Gothic"/>
                <a:cs typeface="Century Gothic"/>
              </a:rPr>
              <a:t>Keep in mind that any 25% Phosphoric Acid left over on the pipette when you next use it for Hydrogen Peroxide will contaminate your bottle of peroxide and distort the results of the test. </a:t>
            </a:r>
            <a:r>
              <a:rPr lang="en-US" sz="1700" dirty="0" smtClean="0">
                <a:latin typeface="Century Gothic"/>
                <a:cs typeface="Century Gothic"/>
              </a:rPr>
              <a:t> Therefore, it is best to designate, and mark, your pipettes for the purpose for which they will be used.  Having </a:t>
            </a:r>
            <a:r>
              <a:rPr lang="en-US" sz="1700" dirty="0">
                <a:latin typeface="Century Gothic"/>
                <a:cs typeface="Century Gothic"/>
              </a:rPr>
              <a:t>two separate pipettes for acids and bases will also decrease the likelihood of cross-contaminating your solutions. </a:t>
            </a:r>
            <a:r>
              <a:rPr lang="en-US" sz="1700" dirty="0" smtClean="0">
                <a:latin typeface="Century Gothic"/>
                <a:cs typeface="Century Gothic"/>
              </a:rPr>
              <a:t> </a:t>
            </a:r>
            <a:endParaRPr lang="en-US" sz="1700" dirty="0">
              <a:latin typeface="Century Gothic"/>
              <a:cs typeface="Century Gothic"/>
            </a:endParaRPr>
          </a:p>
        </p:txBody>
      </p:sp>
      <p:sp>
        <p:nvSpPr>
          <p:cNvPr id="6" name="TextBox 5"/>
          <p:cNvSpPr txBox="1"/>
          <p:nvPr/>
        </p:nvSpPr>
        <p:spPr>
          <a:xfrm>
            <a:off x="6219734" y="6273800"/>
            <a:ext cx="2177624"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MoreWine Website</a:t>
            </a:r>
            <a:endParaRPr lang="en-US" sz="1200" dirty="0">
              <a:solidFill>
                <a:srgbClr val="595959"/>
              </a:solidFill>
              <a:latin typeface="Century Gothic"/>
              <a:cs typeface="Century Gothic"/>
            </a:endParaRPr>
          </a:p>
        </p:txBody>
      </p:sp>
    </p:spTree>
    <p:extLst>
      <p:ext uri="{BB962C8B-B14F-4D97-AF65-F5344CB8AC3E}">
        <p14:creationId xmlns:p14="http://schemas.microsoft.com/office/powerpoint/2010/main" val="23857147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3585596"/>
          </a:xfrm>
          <a:prstGeom prst="rect">
            <a:avLst/>
          </a:prstGeom>
          <a:noFill/>
        </p:spPr>
        <p:txBody>
          <a:bodyPr wrap="square" rtlCol="0">
            <a:spAutoFit/>
          </a:bodyPr>
          <a:lstStyle/>
          <a:p>
            <a:r>
              <a:rPr lang="en-US" sz="4000" dirty="0" smtClean="0">
                <a:solidFill>
                  <a:srgbClr val="800000"/>
                </a:solidFill>
                <a:latin typeface="Century Gothic"/>
                <a:cs typeface="Century Gothic"/>
              </a:rPr>
              <a:t>Misc. / Filler</a:t>
            </a:r>
            <a:r>
              <a:rPr lang="mr-IN" sz="4000" dirty="0" smtClean="0">
                <a:solidFill>
                  <a:srgbClr val="800000"/>
                </a:solidFill>
                <a:latin typeface="Century Gothic"/>
                <a:cs typeface="Century Gothic"/>
              </a:rPr>
              <a:t>…</a:t>
            </a:r>
            <a:endParaRPr lang="en-US" sz="4000" dirty="0" smtClean="0">
              <a:solidFill>
                <a:srgbClr val="800000"/>
              </a:solidFill>
              <a:latin typeface="Century Gothic"/>
              <a:cs typeface="Century Gothic"/>
            </a:endParaRPr>
          </a:p>
          <a:p>
            <a:endParaRPr lang="en-US" sz="1700" dirty="0" smtClean="0">
              <a:solidFill>
                <a:schemeClr val="tx1">
                  <a:lumMod val="65000"/>
                  <a:lumOff val="35000"/>
                </a:schemeClr>
              </a:solidFill>
              <a:latin typeface="Century Gothic"/>
              <a:cs typeface="Century Gothic"/>
            </a:endParaRPr>
          </a:p>
          <a:p>
            <a:r>
              <a:rPr lang="en-US" sz="1700" dirty="0" smtClean="0">
                <a:latin typeface="Century Gothic"/>
                <a:cs typeface="Century Gothic"/>
              </a:rPr>
              <a:t>Environmental concerns:  While </a:t>
            </a:r>
            <a:r>
              <a:rPr lang="en-US" sz="1700" dirty="0">
                <a:latin typeface="Century Gothic"/>
                <a:cs typeface="Century Gothic"/>
              </a:rPr>
              <a:t>the small amount of Sulfuric Acid that you create during the test is neutralized at the end, the 25% Phosphoric Acid that you used to drive the SO</a:t>
            </a:r>
            <a:r>
              <a:rPr lang="en-US" sz="1400" dirty="0">
                <a:latin typeface="Century Gothic"/>
                <a:cs typeface="Century Gothic"/>
              </a:rPr>
              <a:t>2</a:t>
            </a:r>
            <a:r>
              <a:rPr lang="en-US" sz="1700" dirty="0">
                <a:latin typeface="Century Gothic"/>
                <a:cs typeface="Century Gothic"/>
              </a:rPr>
              <a:t> out of the wine sample is not consumed at any point</a:t>
            </a:r>
            <a:r>
              <a:rPr lang="en-US" sz="1700" dirty="0" smtClean="0">
                <a:latin typeface="Century Gothic"/>
                <a:cs typeface="Century Gothic"/>
              </a:rPr>
              <a:t>.  </a:t>
            </a:r>
            <a:r>
              <a:rPr lang="en-US" sz="1700" dirty="0">
                <a:latin typeface="Century Gothic"/>
                <a:cs typeface="Century Gothic"/>
              </a:rPr>
              <a:t>This means that it is still present in the spent sample at the end of the test. </a:t>
            </a:r>
            <a:r>
              <a:rPr lang="en-US" sz="1700" dirty="0" smtClean="0">
                <a:latin typeface="Century Gothic"/>
                <a:cs typeface="Century Gothic"/>
              </a:rPr>
              <a:t> For </a:t>
            </a:r>
            <a:r>
              <a:rPr lang="en-US" sz="1700" dirty="0">
                <a:latin typeface="Century Gothic"/>
                <a:cs typeface="Century Gothic"/>
              </a:rPr>
              <a:t>the benefit of </a:t>
            </a:r>
            <a:r>
              <a:rPr lang="en-US" sz="1700" dirty="0" smtClean="0">
                <a:latin typeface="Century Gothic"/>
                <a:cs typeface="Century Gothic"/>
              </a:rPr>
              <a:t>the environment</a:t>
            </a:r>
            <a:r>
              <a:rPr lang="en-US" sz="1700" dirty="0">
                <a:latin typeface="Century Gothic"/>
                <a:cs typeface="Century Gothic"/>
              </a:rPr>
              <a:t>, </a:t>
            </a:r>
            <a:r>
              <a:rPr lang="en-US" sz="1700" dirty="0" smtClean="0">
                <a:latin typeface="Century Gothic"/>
                <a:cs typeface="Century Gothic"/>
              </a:rPr>
              <a:t>it is suggested that </a:t>
            </a:r>
            <a:r>
              <a:rPr lang="en-US" sz="1700" dirty="0">
                <a:latin typeface="Century Gothic"/>
                <a:cs typeface="Century Gothic"/>
              </a:rPr>
              <a:t>you discard this sample in a plastic bucket and neutralize it with baking soda prior to putting it down the sink or toilet. </a:t>
            </a:r>
            <a:r>
              <a:rPr lang="en-US" sz="1700" dirty="0" smtClean="0">
                <a:latin typeface="Century Gothic"/>
                <a:cs typeface="Century Gothic"/>
              </a:rPr>
              <a:t> You’ll </a:t>
            </a:r>
            <a:r>
              <a:rPr lang="en-US" sz="1700" dirty="0">
                <a:latin typeface="Century Gothic"/>
                <a:cs typeface="Century Gothic"/>
              </a:rPr>
              <a:t>be able to tell when it is safe to discard because the solution will turn green and stop foaming when you add baking soda </a:t>
            </a:r>
            <a:r>
              <a:rPr lang="en-US" sz="1700" dirty="0" smtClean="0">
                <a:latin typeface="Century Gothic"/>
                <a:cs typeface="Century Gothic"/>
              </a:rPr>
              <a:t>once it </a:t>
            </a:r>
            <a:r>
              <a:rPr lang="en-US" sz="1700" dirty="0">
                <a:latin typeface="Century Gothic"/>
                <a:cs typeface="Century Gothic"/>
              </a:rPr>
              <a:t>is neutral.</a:t>
            </a:r>
          </a:p>
        </p:txBody>
      </p:sp>
      <p:sp>
        <p:nvSpPr>
          <p:cNvPr id="6" name="TextBox 5"/>
          <p:cNvSpPr txBox="1"/>
          <p:nvPr/>
        </p:nvSpPr>
        <p:spPr>
          <a:xfrm>
            <a:off x="6219734" y="6273800"/>
            <a:ext cx="2177624"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MoreWine Website</a:t>
            </a:r>
            <a:endParaRPr lang="en-US" sz="1200" dirty="0">
              <a:solidFill>
                <a:srgbClr val="595959"/>
              </a:solidFill>
              <a:latin typeface="Century Gothic"/>
              <a:cs typeface="Century Gothic"/>
            </a:endParaRPr>
          </a:p>
        </p:txBody>
      </p:sp>
    </p:spTree>
    <p:extLst>
      <p:ext uri="{BB962C8B-B14F-4D97-AF65-F5344CB8AC3E}">
        <p14:creationId xmlns:p14="http://schemas.microsoft.com/office/powerpoint/2010/main" val="40854361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2369880"/>
          </a:xfrm>
          <a:prstGeom prst="rect">
            <a:avLst/>
          </a:prstGeom>
          <a:noFill/>
        </p:spPr>
        <p:txBody>
          <a:bodyPr wrap="square" rtlCol="0">
            <a:spAutoFit/>
          </a:bodyPr>
          <a:lstStyle/>
          <a:p>
            <a:r>
              <a:rPr lang="en-US" sz="4000" dirty="0" smtClean="0">
                <a:solidFill>
                  <a:srgbClr val="800000"/>
                </a:solidFill>
                <a:latin typeface="Century Gothic"/>
                <a:cs typeface="Century Gothic"/>
              </a:rPr>
              <a:t>Checking the results of the Free SO</a:t>
            </a:r>
            <a:r>
              <a:rPr lang="en-US" sz="2800" dirty="0" smtClean="0">
                <a:solidFill>
                  <a:srgbClr val="800000"/>
                </a:solidFill>
                <a:latin typeface="Century Gothic"/>
                <a:cs typeface="Century Gothic"/>
              </a:rPr>
              <a:t>2</a:t>
            </a:r>
            <a:r>
              <a:rPr lang="en-US" sz="4000" dirty="0" smtClean="0">
                <a:solidFill>
                  <a:srgbClr val="800000"/>
                </a:solidFill>
                <a:latin typeface="Century Gothic"/>
                <a:cs typeface="Century Gothic"/>
              </a:rPr>
              <a:t> Test</a:t>
            </a:r>
            <a:r>
              <a:rPr lang="mr-IN" sz="4000" dirty="0" smtClean="0">
                <a:solidFill>
                  <a:srgbClr val="800000"/>
                </a:solidFill>
                <a:latin typeface="Century Gothic"/>
                <a:cs typeface="Century Gothic"/>
              </a:rPr>
              <a:t>…</a:t>
            </a:r>
            <a:r>
              <a:rPr lang="en-US" sz="4000" dirty="0" smtClean="0">
                <a:solidFill>
                  <a:srgbClr val="800000"/>
                </a:solidFill>
                <a:latin typeface="Century Gothic"/>
                <a:cs typeface="Century Gothic"/>
              </a:rPr>
              <a:t> </a:t>
            </a:r>
          </a:p>
          <a:p>
            <a:r>
              <a:rPr lang="en-US" sz="2400" dirty="0" smtClean="0">
                <a:solidFill>
                  <a:srgbClr val="800000"/>
                </a:solidFill>
                <a:latin typeface="Century Gothic"/>
                <a:cs typeface="Century Gothic"/>
              </a:rPr>
              <a:t>(queue the lovely assistant</a:t>
            </a:r>
          </a:p>
          <a:p>
            <a:r>
              <a:rPr lang="en-US" sz="2400" dirty="0" smtClean="0">
                <a:solidFill>
                  <a:srgbClr val="800000"/>
                </a:solidFill>
                <a:latin typeface="Century Gothic"/>
                <a:cs typeface="Century Gothic"/>
              </a:rPr>
              <a:t> again)</a:t>
            </a:r>
          </a:p>
          <a:p>
            <a:endParaRPr lang="en-US" sz="2000" dirty="0">
              <a:solidFill>
                <a:schemeClr val="tx1">
                  <a:lumMod val="65000"/>
                  <a:lumOff val="35000"/>
                </a:schemeClr>
              </a:solidFill>
              <a:latin typeface="Century Gothic"/>
              <a:cs typeface="Century Gothic"/>
            </a:endParaRPr>
          </a:p>
        </p:txBody>
      </p:sp>
      <p:grpSp>
        <p:nvGrpSpPr>
          <p:cNvPr id="2" name="Group 1"/>
          <p:cNvGrpSpPr/>
          <p:nvPr/>
        </p:nvGrpSpPr>
        <p:grpSpPr>
          <a:xfrm>
            <a:off x="5664200" y="2349499"/>
            <a:ext cx="1752600" cy="4284133"/>
            <a:chOff x="5664200" y="2349499"/>
            <a:chExt cx="1752600" cy="4284133"/>
          </a:xfrm>
        </p:grpSpPr>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5664200" y="2349499"/>
              <a:ext cx="1752600" cy="4284133"/>
            </a:xfrm>
            <a:prstGeom prst="rect">
              <a:avLst/>
            </a:prstGeom>
            <a:noFill/>
            <a:ln>
              <a:noFill/>
            </a:ln>
          </p:spPr>
        </p:pic>
        <p:grpSp>
          <p:nvGrpSpPr>
            <p:cNvPr id="6" name="Group 5"/>
            <p:cNvGrpSpPr/>
            <p:nvPr/>
          </p:nvGrpSpPr>
          <p:grpSpPr>
            <a:xfrm>
              <a:off x="6609213" y="4454525"/>
              <a:ext cx="351516" cy="260350"/>
              <a:chOff x="4043813" y="4873625"/>
              <a:chExt cx="351516" cy="260350"/>
            </a:xfrm>
          </p:grpSpPr>
          <p:pic>
            <p:nvPicPr>
              <p:cNvPr id="13" name="Picture 12" descr="Macintosh HD:private:var:folders:ws:c_pthk994vgg3r_9k1cjc_bc0000gn:T:TemporaryItems:LibertyTree.eps"/>
              <p:cNvPicPr/>
              <p:nvPr/>
            </p:nvPicPr>
            <p:blipFill>
              <a:blip r:embed="rId6">
                <a:extLst>
                  <a:ext uri="{28A0092B-C50C-407E-A947-70E740481C1C}">
                    <a14:useLocalDpi xmlns:a14="http://schemas.microsoft.com/office/drawing/2010/main" val="0"/>
                  </a:ext>
                </a:extLst>
              </a:blip>
              <a:srcRect/>
              <a:stretch>
                <a:fillRect/>
              </a:stretch>
            </p:blipFill>
            <p:spPr bwMode="auto">
              <a:xfrm>
                <a:off x="4107679" y="4873625"/>
                <a:ext cx="210321" cy="120120"/>
              </a:xfrm>
              <a:prstGeom prst="rect">
                <a:avLst/>
              </a:prstGeom>
              <a:noFill/>
              <a:ln>
                <a:noFill/>
              </a:ln>
            </p:spPr>
          </p:pic>
          <p:sp>
            <p:nvSpPr>
              <p:cNvPr id="15" name="Rectangle 14"/>
              <p:cNvSpPr/>
              <p:nvPr/>
            </p:nvSpPr>
            <p:spPr>
              <a:xfrm>
                <a:off x="4043813" y="4949309"/>
                <a:ext cx="351516" cy="184666"/>
              </a:xfrm>
              <a:prstGeom prst="rect">
                <a:avLst/>
              </a:prstGeom>
            </p:spPr>
            <p:txBody>
              <a:bodyPr wrap="none">
                <a:spAutoFit/>
              </a:bodyPr>
              <a:lstStyle/>
              <a:p>
                <a:pPr algn="ctr"/>
                <a:r>
                  <a:rPr lang="en-US" sz="600" dirty="0" smtClean="0">
                    <a:solidFill>
                      <a:schemeClr val="bg2">
                        <a:lumMod val="10000"/>
                      </a:schemeClr>
                    </a:solidFill>
                    <a:latin typeface="Papyrus"/>
                    <a:cs typeface="Papyrus"/>
                  </a:rPr>
                  <a:t>Sally</a:t>
                </a:r>
                <a:endParaRPr lang="en-US" sz="600" dirty="0">
                  <a:solidFill>
                    <a:schemeClr val="bg2">
                      <a:lumMod val="10000"/>
                    </a:schemeClr>
                  </a:solidFill>
                  <a:latin typeface="Papyrus"/>
                  <a:cs typeface="Papyrus"/>
                </a:endParaRPr>
              </a:p>
            </p:txBody>
          </p:sp>
        </p:grpSp>
      </p:grpSp>
    </p:spTree>
    <p:extLst>
      <p:ext uri="{BB962C8B-B14F-4D97-AF65-F5344CB8AC3E}">
        <p14:creationId xmlns:p14="http://schemas.microsoft.com/office/powerpoint/2010/main" val="28023537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 t="20000" r="2459" b="5964"/>
          <a:stretch/>
        </p:blipFill>
        <p:spPr>
          <a:xfrm>
            <a:off x="3999729" y="423382"/>
            <a:ext cx="3798071" cy="181030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grpSp>
        <p:nvGrpSpPr>
          <p:cNvPr id="9" name="Group 8"/>
          <p:cNvGrpSpPr/>
          <p:nvPr/>
        </p:nvGrpSpPr>
        <p:grpSpPr>
          <a:xfrm>
            <a:off x="1653269" y="2241141"/>
            <a:ext cx="6817631" cy="3816759"/>
            <a:chOff x="1627869" y="2241141"/>
            <a:chExt cx="6817631" cy="3816759"/>
          </a:xfrm>
        </p:grpSpPr>
        <p:sp>
          <p:nvSpPr>
            <p:cNvPr id="3" name="Rectangle 2"/>
            <p:cNvSpPr/>
            <p:nvPr/>
          </p:nvSpPr>
          <p:spPr>
            <a:xfrm>
              <a:off x="1627869" y="2241141"/>
              <a:ext cx="6817631" cy="38167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1638299" y="2245042"/>
              <a:ext cx="6799169" cy="3800158"/>
            </a:xfrm>
            <a:prstGeom prst="rect">
              <a:avLst/>
            </a:prstGeom>
            <a:noFill/>
            <a:ln>
              <a:noFill/>
            </a:ln>
          </p:spPr>
        </p:pic>
      </p:grpSp>
    </p:spTree>
    <p:extLst>
      <p:ext uri="{BB962C8B-B14F-4D97-AF65-F5344CB8AC3E}">
        <p14:creationId xmlns:p14="http://schemas.microsoft.com/office/powerpoint/2010/main" val="30284821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4555093"/>
          </a:xfrm>
          <a:prstGeom prst="rect">
            <a:avLst/>
          </a:prstGeom>
          <a:noFill/>
        </p:spPr>
        <p:txBody>
          <a:bodyPr wrap="square" rtlCol="0">
            <a:spAutoFit/>
          </a:bodyPr>
          <a:lstStyle/>
          <a:p>
            <a:r>
              <a:rPr lang="en-US" sz="4000" dirty="0" smtClean="0">
                <a:solidFill>
                  <a:srgbClr val="800000"/>
                </a:solidFill>
                <a:latin typeface="Century Gothic"/>
                <a:cs typeface="Century Gothic"/>
              </a:rPr>
              <a:t>Sulfite calculator</a:t>
            </a:r>
          </a:p>
          <a:p>
            <a:endParaRPr lang="en-US" sz="1200" dirty="0" smtClean="0">
              <a:solidFill>
                <a:schemeClr val="tx1">
                  <a:lumMod val="65000"/>
                  <a:lumOff val="35000"/>
                </a:schemeClr>
              </a:solidFill>
              <a:latin typeface="Century Gothic"/>
              <a:cs typeface="Century Gothic"/>
            </a:endParaRPr>
          </a:p>
          <a:p>
            <a:r>
              <a:rPr lang="en-US" sz="2000" dirty="0" smtClean="0">
                <a:solidFill>
                  <a:schemeClr val="tx1">
                    <a:lumMod val="65000"/>
                    <a:lumOff val="35000"/>
                  </a:schemeClr>
                </a:solidFill>
                <a:latin typeface="Century Gothic"/>
                <a:cs typeface="Century Gothic"/>
              </a:rPr>
              <a:t>Winemaker magazine offers an online Free SO</a:t>
            </a:r>
            <a:r>
              <a:rPr lang="en-US" sz="1600" dirty="0" smtClean="0">
                <a:solidFill>
                  <a:schemeClr val="tx1">
                    <a:lumMod val="65000"/>
                    <a:lumOff val="35000"/>
                  </a:schemeClr>
                </a:solidFill>
                <a:latin typeface="Century Gothic"/>
                <a:cs typeface="Century Gothic"/>
              </a:rPr>
              <a:t>2</a:t>
            </a:r>
            <a:r>
              <a:rPr lang="en-US" sz="2000" dirty="0" smtClean="0">
                <a:solidFill>
                  <a:schemeClr val="tx1">
                    <a:lumMod val="65000"/>
                    <a:lumOff val="35000"/>
                  </a:schemeClr>
                </a:solidFill>
                <a:latin typeface="Century Gothic"/>
                <a:cs typeface="Century Gothic"/>
              </a:rPr>
              <a:t> Calculator tool</a:t>
            </a:r>
          </a:p>
          <a:p>
            <a:endParaRPr lang="en-US" sz="1200" dirty="0" smtClean="0">
              <a:solidFill>
                <a:schemeClr val="tx1">
                  <a:lumMod val="65000"/>
                  <a:lumOff val="35000"/>
                </a:schemeClr>
              </a:solidFill>
              <a:latin typeface="Century Gothic"/>
              <a:cs typeface="Century Gothic"/>
            </a:endParaRPr>
          </a:p>
          <a:p>
            <a:r>
              <a:rPr lang="en-US" dirty="0" smtClean="0">
                <a:solidFill>
                  <a:srgbClr val="0000FF"/>
                </a:solidFill>
                <a:latin typeface="Century Gothic"/>
                <a:cs typeface="Century Gothic"/>
                <a:hlinkClick r:id="rId4"/>
              </a:rPr>
              <a:t>https://winemakermag.com/1301-sulfite-calculator</a:t>
            </a:r>
            <a:endParaRPr lang="en-US" dirty="0" smtClean="0">
              <a:solidFill>
                <a:srgbClr val="0000FF"/>
              </a:solidFill>
              <a:latin typeface="Century Gothic"/>
              <a:cs typeface="Century Gothic"/>
            </a:endParaRPr>
          </a:p>
          <a:p>
            <a:endParaRPr lang="en-US" sz="1200" dirty="0" smtClean="0">
              <a:solidFill>
                <a:srgbClr val="0000FF"/>
              </a:solidFill>
              <a:latin typeface="Century Gothic"/>
              <a:cs typeface="Century Gothic"/>
            </a:endParaRPr>
          </a:p>
          <a:p>
            <a:r>
              <a:rPr lang="en-US" sz="2000" dirty="0" smtClean="0">
                <a:solidFill>
                  <a:schemeClr val="tx1">
                    <a:lumMod val="65000"/>
                    <a:lumOff val="35000"/>
                  </a:schemeClr>
                </a:solidFill>
                <a:latin typeface="Century Gothic"/>
                <a:cs typeface="Century Gothic"/>
              </a:rPr>
              <a:t>This tool allows calculations depending on whether you use Sulfite Powder, Campden Tablets, or a 10% Sulfite Solution (my personal recommendation), and bases the recommendation on whether it is red or white wine, current pH, quantity of wine, current Free SO</a:t>
            </a:r>
            <a:r>
              <a:rPr lang="en-US" sz="1600" dirty="0" smtClean="0">
                <a:solidFill>
                  <a:schemeClr val="tx1">
                    <a:lumMod val="65000"/>
                    <a:lumOff val="35000"/>
                  </a:schemeClr>
                </a:solidFill>
                <a:latin typeface="Century Gothic"/>
                <a:cs typeface="Century Gothic"/>
              </a:rPr>
              <a:t>2</a:t>
            </a:r>
            <a:r>
              <a:rPr lang="en-US" sz="2000" dirty="0" smtClean="0">
                <a:solidFill>
                  <a:schemeClr val="tx1">
                    <a:lumMod val="65000"/>
                    <a:lumOff val="35000"/>
                  </a:schemeClr>
                </a:solidFill>
                <a:latin typeface="Century Gothic"/>
                <a:cs typeface="Century Gothic"/>
              </a:rPr>
              <a:t>, and temperature of the wine.</a:t>
            </a:r>
            <a:endParaRPr lang="en-US" sz="1200" dirty="0" smtClean="0">
              <a:solidFill>
                <a:srgbClr val="0000FF"/>
              </a:solidFill>
              <a:latin typeface="Century Gothic"/>
              <a:cs typeface="Century Gothic"/>
            </a:endParaRPr>
          </a:p>
          <a:p>
            <a:endParaRPr lang="en-US" sz="1200" dirty="0">
              <a:solidFill>
                <a:srgbClr val="0000FF"/>
              </a:solidFill>
              <a:latin typeface="Century Gothic"/>
              <a:cs typeface="Century Gothic"/>
            </a:endParaRPr>
          </a:p>
          <a:p>
            <a:endParaRPr lang="en-US" sz="1200" dirty="0" smtClean="0">
              <a:solidFill>
                <a:srgbClr val="0000FF"/>
              </a:solidFill>
              <a:latin typeface="Century Gothic"/>
              <a:cs typeface="Century Gothic"/>
            </a:endParaRPr>
          </a:p>
          <a:p>
            <a:endParaRPr lang="en-US" sz="1200" dirty="0">
              <a:solidFill>
                <a:srgbClr val="0000FF"/>
              </a:solidFill>
              <a:latin typeface="Century Gothic"/>
              <a:cs typeface="Century Gothic"/>
            </a:endParaRPr>
          </a:p>
        </p:txBody>
      </p:sp>
      <p:sp>
        <p:nvSpPr>
          <p:cNvPr id="2" name="TextBox 1"/>
          <p:cNvSpPr txBox="1"/>
          <p:nvPr/>
        </p:nvSpPr>
        <p:spPr>
          <a:xfrm>
            <a:off x="3562329" y="5968424"/>
            <a:ext cx="4940826" cy="523220"/>
          </a:xfrm>
          <a:prstGeom prst="rect">
            <a:avLst/>
          </a:prstGeom>
          <a:noFill/>
          <a:ln>
            <a:solidFill>
              <a:srgbClr val="0000FF"/>
            </a:solidFill>
          </a:ln>
        </p:spPr>
        <p:txBody>
          <a:bodyPr wrap="none" rtlCol="0">
            <a:spAutoFit/>
          </a:bodyPr>
          <a:lstStyle/>
          <a:p>
            <a:r>
              <a:rPr lang="en-US" sz="1400" dirty="0" smtClean="0">
                <a:solidFill>
                  <a:srgbClr val="0000FF"/>
                </a:solidFill>
                <a:latin typeface="Century Gothic"/>
                <a:cs typeface="Century Gothic"/>
              </a:rPr>
              <a:t>Tip:  	Freshen your 10% solution regularly.  It can lose its’ </a:t>
            </a:r>
          </a:p>
          <a:p>
            <a:r>
              <a:rPr lang="en-US" sz="1400" dirty="0">
                <a:solidFill>
                  <a:srgbClr val="0000FF"/>
                </a:solidFill>
                <a:latin typeface="Century Gothic"/>
                <a:cs typeface="Century Gothic"/>
              </a:rPr>
              <a:t>	</a:t>
            </a:r>
            <a:r>
              <a:rPr lang="en-US" sz="1400" dirty="0" smtClean="0">
                <a:solidFill>
                  <a:srgbClr val="0000FF"/>
                </a:solidFill>
                <a:latin typeface="Century Gothic"/>
                <a:cs typeface="Century Gothic"/>
              </a:rPr>
              <a:t>potency if too old.      </a:t>
            </a:r>
            <a:endParaRPr lang="en-US" sz="1400" dirty="0">
              <a:solidFill>
                <a:srgbClr val="0000FF"/>
              </a:solidFill>
              <a:latin typeface="Century Gothic"/>
              <a:cs typeface="Century Gothic"/>
            </a:endParaRPr>
          </a:p>
        </p:txBody>
      </p:sp>
    </p:spTree>
    <p:extLst>
      <p:ext uri="{BB962C8B-B14F-4D97-AF65-F5344CB8AC3E}">
        <p14:creationId xmlns:p14="http://schemas.microsoft.com/office/powerpoint/2010/main" val="21148983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8-04-23 16.38.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531" y="671821"/>
            <a:ext cx="5494396" cy="5601979"/>
          </a:xfrm>
          <a:prstGeom prst="rect">
            <a:avLst/>
          </a:prstGeom>
        </p:spPr>
      </p:pic>
      <p:pic>
        <p:nvPicPr>
          <p:cNvPr id="4" name="Picture 3"/>
          <p:cNvPicPr/>
          <p:nvPr/>
        </p:nvPicPr>
        <p:blipFill rotWithShape="1">
          <a:blip r:embed="rId3">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3359129" y="6285924"/>
            <a:ext cx="5147100" cy="523220"/>
          </a:xfrm>
          <a:prstGeom prst="rect">
            <a:avLst/>
          </a:prstGeom>
          <a:noFill/>
          <a:ln>
            <a:solidFill>
              <a:srgbClr val="0000FF"/>
            </a:solidFill>
          </a:ln>
        </p:spPr>
        <p:txBody>
          <a:bodyPr wrap="none" rtlCol="0">
            <a:spAutoFit/>
          </a:bodyPr>
          <a:lstStyle/>
          <a:p>
            <a:r>
              <a:rPr lang="en-US" sz="1400" dirty="0" smtClean="0">
                <a:solidFill>
                  <a:srgbClr val="0000FF"/>
                </a:solidFill>
                <a:latin typeface="Century Gothic"/>
                <a:cs typeface="Century Gothic"/>
              </a:rPr>
              <a:t>Tip:  	Clear the page between calculations or your results </a:t>
            </a:r>
          </a:p>
          <a:p>
            <a:r>
              <a:rPr lang="en-US" sz="1400" dirty="0">
                <a:solidFill>
                  <a:srgbClr val="0000FF"/>
                </a:solidFill>
                <a:latin typeface="Century Gothic"/>
                <a:cs typeface="Century Gothic"/>
              </a:rPr>
              <a:t>	</a:t>
            </a:r>
            <a:r>
              <a:rPr lang="en-US" sz="1400" dirty="0" smtClean="0">
                <a:solidFill>
                  <a:srgbClr val="0000FF"/>
                </a:solidFill>
                <a:latin typeface="Century Gothic"/>
                <a:cs typeface="Century Gothic"/>
              </a:rPr>
              <a:t>may be inconsistent.      </a:t>
            </a:r>
            <a:endParaRPr lang="en-US" sz="1400" dirty="0">
              <a:solidFill>
                <a:srgbClr val="0000FF"/>
              </a:solidFill>
              <a:latin typeface="Century Gothic"/>
              <a:cs typeface="Century Gothic"/>
            </a:endParaRPr>
          </a:p>
        </p:txBody>
      </p:sp>
    </p:spTree>
    <p:extLst>
      <p:ext uri="{BB962C8B-B14F-4D97-AF65-F5344CB8AC3E}">
        <p14:creationId xmlns:p14="http://schemas.microsoft.com/office/powerpoint/2010/main" val="34918042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grpSp>
        <p:nvGrpSpPr>
          <p:cNvPr id="13" name="Group 12"/>
          <p:cNvGrpSpPr/>
          <p:nvPr/>
        </p:nvGrpSpPr>
        <p:grpSpPr>
          <a:xfrm>
            <a:off x="2501900" y="2336800"/>
            <a:ext cx="4914900" cy="3568700"/>
            <a:chOff x="2501900" y="2336800"/>
            <a:chExt cx="4914900" cy="3568700"/>
          </a:xfrm>
        </p:grpSpPr>
        <p:sp>
          <p:nvSpPr>
            <p:cNvPr id="2" name="Rectangle 1"/>
            <p:cNvSpPr/>
            <p:nvPr/>
          </p:nvSpPr>
          <p:spPr>
            <a:xfrm>
              <a:off x="2501900" y="2336800"/>
              <a:ext cx="4914900" cy="3568700"/>
            </a:xfrm>
            <a:prstGeom prst="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49500"/>
              <a:ext cx="4889500" cy="3543300"/>
            </a:xfrm>
            <a:prstGeom prst="rect">
              <a:avLst/>
            </a:prstGeom>
            <a:noFill/>
            <a:ln>
              <a:noFill/>
            </a:ln>
          </p:spPr>
        </p:pic>
      </p:grpSp>
      <p:sp>
        <p:nvSpPr>
          <p:cNvPr id="3" name="Rectangle 2"/>
          <p:cNvSpPr/>
          <p:nvPr/>
        </p:nvSpPr>
        <p:spPr>
          <a:xfrm>
            <a:off x="2423225" y="1593334"/>
            <a:ext cx="2351325" cy="584776"/>
          </a:xfrm>
          <a:prstGeom prst="rect">
            <a:avLst/>
          </a:prstGeom>
        </p:spPr>
        <p:txBody>
          <a:bodyPr wrap="none">
            <a:spAutoFit/>
          </a:bodyPr>
          <a:lstStyle/>
          <a:p>
            <a:r>
              <a:rPr lang="en-US" sz="3200" dirty="0">
                <a:solidFill>
                  <a:schemeClr val="tx1">
                    <a:lumMod val="65000"/>
                    <a:lumOff val="35000"/>
                  </a:schemeClr>
                </a:solidFill>
                <a:latin typeface="Century Gothic"/>
                <a:cs typeface="Century Gothic"/>
              </a:rPr>
              <a:t>a</a:t>
            </a:r>
            <a:r>
              <a:rPr lang="en-US" sz="3200" dirty="0" smtClean="0">
                <a:solidFill>
                  <a:schemeClr val="tx1">
                    <a:lumMod val="65000"/>
                    <a:lumOff val="35000"/>
                  </a:schemeClr>
                </a:solidFill>
                <a:latin typeface="Century Gothic"/>
                <a:cs typeface="Century Gothic"/>
              </a:rPr>
              <a:t>’ ta santé</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591961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472034" y="2209800"/>
            <a:ext cx="5086350" cy="3848100"/>
          </a:xfrm>
          <a:prstGeom prst="rect">
            <a:avLst/>
          </a:prstGeom>
          <a:noFill/>
          <a:ln>
            <a:noFill/>
          </a:ln>
        </p:spPr>
      </p:pic>
    </p:spTree>
    <p:extLst>
      <p:ext uri="{BB962C8B-B14F-4D97-AF65-F5344CB8AC3E}">
        <p14:creationId xmlns:p14="http://schemas.microsoft.com/office/powerpoint/2010/main" val="25867214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grpSp>
        <p:nvGrpSpPr>
          <p:cNvPr id="3" name="Group 2"/>
          <p:cNvGrpSpPr/>
          <p:nvPr/>
        </p:nvGrpSpPr>
        <p:grpSpPr>
          <a:xfrm>
            <a:off x="1155700" y="876300"/>
            <a:ext cx="3467099" cy="5651500"/>
            <a:chOff x="1308101" y="889000"/>
            <a:chExt cx="3251200" cy="5486400"/>
          </a:xfrm>
        </p:grpSpPr>
        <p:pic>
          <p:nvPicPr>
            <p:cNvPr id="17" name="Picture 16"/>
            <p:cNvPicPr/>
            <p:nvPr/>
          </p:nvPicPr>
          <p:blipFill rotWithShape="1">
            <a:blip r:embed="rId4">
              <a:extLst>
                <a:ext uri="{28A0092B-C50C-407E-A947-70E740481C1C}">
                  <a14:useLocalDpi xmlns:a14="http://schemas.microsoft.com/office/drawing/2010/main" val="0"/>
                </a:ext>
              </a:extLst>
            </a:blip>
            <a:srcRect l="6914" t="16206" r="7367"/>
            <a:stretch/>
          </p:blipFill>
          <p:spPr bwMode="auto">
            <a:xfrm>
              <a:off x="1308101" y="1943100"/>
              <a:ext cx="3251200" cy="4432300"/>
            </a:xfrm>
            <a:prstGeom prst="rect">
              <a:avLst/>
            </a:prstGeom>
            <a:noFill/>
            <a:ln>
              <a:noFill/>
            </a:ln>
          </p:spPr>
        </p:pic>
        <p:pic>
          <p:nvPicPr>
            <p:cNvPr id="19" name="Picture 18"/>
            <p:cNvPicPr/>
            <p:nvPr/>
          </p:nvPicPr>
          <p:blipFill rotWithShape="1">
            <a:blip r:embed="rId4">
              <a:extLst>
                <a:ext uri="{28A0092B-C50C-407E-A947-70E740481C1C}">
                  <a14:useLocalDpi xmlns:a14="http://schemas.microsoft.com/office/drawing/2010/main" val="0"/>
                </a:ext>
              </a:extLst>
            </a:blip>
            <a:srcRect r="58928" b="82903"/>
            <a:stretch/>
          </p:blipFill>
          <p:spPr bwMode="auto">
            <a:xfrm>
              <a:off x="1542283" y="1066800"/>
              <a:ext cx="1206500" cy="762000"/>
            </a:xfrm>
            <a:prstGeom prst="rect">
              <a:avLst/>
            </a:prstGeom>
            <a:noFill/>
            <a:ln>
              <a:noFill/>
            </a:ln>
            <a:extLst>
              <a:ext uri="{53640926-AAD7-44d8-BBD7-CCE9431645EC}">
                <a14:shadowObscured xmlns:a14="http://schemas.microsoft.com/office/drawing/2010/main"/>
              </a:ext>
            </a:extLst>
          </p:spPr>
        </p:pic>
        <p:pic>
          <p:nvPicPr>
            <p:cNvPr id="18" name="Picture 17"/>
            <p:cNvPicPr/>
            <p:nvPr/>
          </p:nvPicPr>
          <p:blipFill rotWithShape="1">
            <a:blip r:embed="rId4">
              <a:extLst>
                <a:ext uri="{28A0092B-C50C-407E-A947-70E740481C1C}">
                  <a14:useLocalDpi xmlns:a14="http://schemas.microsoft.com/office/drawing/2010/main" val="0"/>
                </a:ext>
              </a:extLst>
            </a:blip>
            <a:srcRect l="54302" b="82903"/>
            <a:stretch/>
          </p:blipFill>
          <p:spPr bwMode="auto">
            <a:xfrm>
              <a:off x="3058651" y="1054100"/>
              <a:ext cx="1342390" cy="7620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659884" y="889000"/>
              <a:ext cx="532129" cy="1046440"/>
            </a:xfrm>
            <a:prstGeom prst="rect">
              <a:avLst/>
            </a:prstGeom>
            <a:noFill/>
          </p:spPr>
          <p:txBody>
            <a:bodyPr wrap="none" rtlCol="0">
              <a:spAutoFit/>
            </a:bodyPr>
            <a:lstStyle/>
            <a:p>
              <a:r>
                <a:rPr lang="en-US" sz="6200" dirty="0" smtClean="0">
                  <a:solidFill>
                    <a:schemeClr val="tx1">
                      <a:lumMod val="65000"/>
                      <a:lumOff val="35000"/>
                    </a:schemeClr>
                  </a:solidFill>
                  <a:latin typeface="Century Gothic"/>
                  <a:cs typeface="Century Gothic"/>
                </a:rPr>
                <a:t>/</a:t>
              </a:r>
              <a:endParaRPr lang="en-US" sz="6200" dirty="0">
                <a:solidFill>
                  <a:schemeClr val="tx1">
                    <a:lumMod val="65000"/>
                    <a:lumOff val="35000"/>
                  </a:schemeClr>
                </a:solidFill>
                <a:latin typeface="Century Gothic"/>
                <a:cs typeface="Century Gothic"/>
              </a:endParaRPr>
            </a:p>
          </p:txBody>
        </p:sp>
      </p:grpSp>
      <p:sp>
        <p:nvSpPr>
          <p:cNvPr id="14" name="TextBox 13"/>
          <p:cNvSpPr txBox="1"/>
          <p:nvPr/>
        </p:nvSpPr>
        <p:spPr>
          <a:xfrm>
            <a:off x="4236586" y="1958931"/>
            <a:ext cx="4757695" cy="4832093"/>
          </a:xfrm>
          <a:prstGeom prst="rect">
            <a:avLst/>
          </a:prstGeom>
          <a:noFill/>
        </p:spPr>
        <p:txBody>
          <a:bodyPr wrap="none" rtlCol="0">
            <a:spAutoFit/>
          </a:bodyPr>
          <a:lstStyle/>
          <a:p>
            <a:pPr algn="ctr"/>
            <a:endParaRPr lang="en-US" sz="900" dirty="0" smtClean="0">
              <a:solidFill>
                <a:schemeClr val="tx1">
                  <a:lumMod val="65000"/>
                  <a:lumOff val="35000"/>
                </a:schemeClr>
              </a:solidFill>
              <a:latin typeface="Century Gothic"/>
              <a:cs typeface="Century Gothic"/>
            </a:endParaRPr>
          </a:p>
          <a:p>
            <a:pPr algn="ctr"/>
            <a:r>
              <a:rPr lang="en-US" dirty="0" smtClean="0">
                <a:solidFill>
                  <a:schemeClr val="tx1">
                    <a:lumMod val="65000"/>
                    <a:lumOff val="35000"/>
                  </a:schemeClr>
                </a:solidFill>
                <a:latin typeface="Century Gothic"/>
                <a:cs typeface="Century Gothic"/>
              </a:rPr>
              <a:t>“Presentation” of your wine</a:t>
            </a:r>
          </a:p>
          <a:p>
            <a:pPr algn="ctr"/>
            <a:r>
              <a:rPr lang="en-US" dirty="0" smtClean="0">
                <a:solidFill>
                  <a:schemeClr val="tx1">
                    <a:lumMod val="65000"/>
                    <a:lumOff val="35000"/>
                  </a:schemeClr>
                </a:solidFill>
                <a:latin typeface="Century Gothic"/>
                <a:cs typeface="Century Gothic"/>
              </a:rPr>
              <a:t>Selecting a “target style” for your wine</a:t>
            </a:r>
          </a:p>
          <a:p>
            <a:r>
              <a:rPr lang="en-US" dirty="0" smtClean="0">
                <a:solidFill>
                  <a:schemeClr val="tx1">
                    <a:lumMod val="65000"/>
                    <a:lumOff val="35000"/>
                  </a:schemeClr>
                </a:solidFill>
                <a:latin typeface="Century Gothic"/>
                <a:cs typeface="Century Gothic"/>
              </a:rPr>
              <a:t>To </a:t>
            </a:r>
            <a:r>
              <a:rPr lang="en-US" dirty="0">
                <a:solidFill>
                  <a:schemeClr val="tx1">
                    <a:lumMod val="65000"/>
                    <a:lumOff val="35000"/>
                  </a:schemeClr>
                </a:solidFill>
                <a:latin typeface="Century Gothic"/>
                <a:cs typeface="Century Gothic"/>
              </a:rPr>
              <a:t>c</a:t>
            </a:r>
            <a:r>
              <a:rPr lang="en-US" dirty="0" smtClean="0">
                <a:solidFill>
                  <a:schemeClr val="tx1">
                    <a:lumMod val="65000"/>
                    <a:lumOff val="35000"/>
                  </a:schemeClr>
                </a:solidFill>
                <a:latin typeface="Century Gothic"/>
                <a:cs typeface="Century Gothic"/>
              </a:rPr>
              <a:t>old soak, or not</a:t>
            </a:r>
            <a:r>
              <a:rPr lang="en-US" dirty="0" smtClean="0">
                <a:solidFill>
                  <a:srgbClr val="595959"/>
                </a:solidFill>
                <a:latin typeface="Avenir Book"/>
                <a:cs typeface="Avenir Book"/>
              </a:rPr>
              <a:t>?</a:t>
            </a:r>
          </a:p>
          <a:p>
            <a:r>
              <a:rPr lang="en-US" dirty="0" smtClean="0">
                <a:solidFill>
                  <a:srgbClr val="595959"/>
                </a:solidFill>
                <a:latin typeface="Century Gothic"/>
                <a:cs typeface="Century Gothic"/>
              </a:rPr>
              <a:t>Which additives to use?</a:t>
            </a:r>
          </a:p>
          <a:p>
            <a:r>
              <a:rPr lang="en-US" dirty="0" smtClean="0">
                <a:solidFill>
                  <a:srgbClr val="595959"/>
                </a:solidFill>
                <a:latin typeface="Century Gothic"/>
                <a:cs typeface="Century Gothic"/>
              </a:rPr>
              <a:t>To add oak; what kind, for how long?</a:t>
            </a:r>
            <a:endParaRPr lang="en-US" dirty="0">
              <a:solidFill>
                <a:srgbClr val="595959"/>
              </a:solidFill>
              <a:latin typeface="Century Gothic"/>
              <a:cs typeface="Century Gothic"/>
            </a:endParaRPr>
          </a:p>
          <a:p>
            <a:pPr algn="ctr"/>
            <a:r>
              <a:rPr lang="en-US" dirty="0" smtClean="0">
                <a:solidFill>
                  <a:schemeClr val="tx1">
                    <a:lumMod val="65000"/>
                    <a:lumOff val="35000"/>
                  </a:schemeClr>
                </a:solidFill>
                <a:latin typeface="Century Gothic"/>
                <a:cs typeface="Century Gothic"/>
              </a:rPr>
              <a:t>Determining your desired pH and TA </a:t>
            </a:r>
          </a:p>
          <a:p>
            <a:pPr algn="ctr"/>
            <a:r>
              <a:rPr lang="en-US" dirty="0" smtClean="0">
                <a:solidFill>
                  <a:schemeClr val="tx1">
                    <a:lumMod val="65000"/>
                    <a:lumOff val="35000"/>
                  </a:schemeClr>
                </a:solidFill>
                <a:latin typeface="Century Gothic"/>
                <a:cs typeface="Century Gothic"/>
              </a:rPr>
              <a:t>Following a recipe vs. winging it</a:t>
            </a:r>
          </a:p>
          <a:p>
            <a:pPr algn="ctr"/>
            <a:r>
              <a:rPr lang="en-US" dirty="0">
                <a:solidFill>
                  <a:schemeClr val="tx1">
                    <a:lumMod val="65000"/>
                    <a:lumOff val="35000"/>
                  </a:schemeClr>
                </a:solidFill>
                <a:latin typeface="Century Gothic"/>
                <a:cs typeface="Century Gothic"/>
              </a:rPr>
              <a:t>Bench-test blending vs. Pearson’s Square</a:t>
            </a:r>
          </a:p>
          <a:p>
            <a:pPr algn="ctr"/>
            <a:r>
              <a:rPr lang="en-US" dirty="0" smtClean="0">
                <a:solidFill>
                  <a:schemeClr val="tx1">
                    <a:lumMod val="65000"/>
                    <a:lumOff val="35000"/>
                  </a:schemeClr>
                </a:solidFill>
                <a:latin typeface="Century Gothic"/>
                <a:cs typeface="Century Gothic"/>
              </a:rPr>
              <a:t>Selection of trellis type &amp; exposure to sun</a:t>
            </a:r>
          </a:p>
          <a:p>
            <a:pPr algn="ctr"/>
            <a:r>
              <a:rPr lang="en-US" dirty="0" smtClean="0">
                <a:solidFill>
                  <a:schemeClr val="tx1">
                    <a:lumMod val="65000"/>
                    <a:lumOff val="35000"/>
                  </a:schemeClr>
                </a:solidFill>
                <a:latin typeface="Century Gothic"/>
                <a:cs typeface="Century Gothic"/>
              </a:rPr>
              <a:t>How many grape bunches to allow</a:t>
            </a:r>
          </a:p>
          <a:p>
            <a:pPr algn="ctr"/>
            <a:r>
              <a:rPr lang="en-US" dirty="0" smtClean="0">
                <a:solidFill>
                  <a:schemeClr val="tx1">
                    <a:lumMod val="65000"/>
                    <a:lumOff val="35000"/>
                  </a:schemeClr>
                </a:solidFill>
                <a:latin typeface="Century Gothic"/>
                <a:cs typeface="Century Gothic"/>
              </a:rPr>
              <a:t>When to harvest</a:t>
            </a:r>
          </a:p>
          <a:p>
            <a:pPr algn="ctr"/>
            <a:r>
              <a:rPr lang="en-US" sz="2000" dirty="0" smtClean="0">
                <a:solidFill>
                  <a:schemeClr val="tx1">
                    <a:lumMod val="65000"/>
                    <a:lumOff val="35000"/>
                  </a:schemeClr>
                </a:solidFill>
                <a:latin typeface="Century Gothic"/>
                <a:cs typeface="Century Gothic"/>
              </a:rPr>
              <a:t> </a:t>
            </a:r>
          </a:p>
          <a:p>
            <a:pPr algn="ctr"/>
            <a:r>
              <a:rPr lang="en-US" dirty="0" smtClean="0">
                <a:solidFill>
                  <a:schemeClr val="tx1">
                    <a:lumMod val="65000"/>
                    <a:lumOff val="35000"/>
                  </a:schemeClr>
                </a:solidFill>
                <a:latin typeface="Century Gothic"/>
                <a:cs typeface="Century Gothic"/>
              </a:rPr>
              <a:t>But however much you tend toward the </a:t>
            </a:r>
          </a:p>
          <a:p>
            <a:pPr algn="ctr"/>
            <a:r>
              <a:rPr lang="en-US" dirty="0" smtClean="0">
                <a:solidFill>
                  <a:schemeClr val="tx1">
                    <a:lumMod val="65000"/>
                    <a:lumOff val="35000"/>
                  </a:schemeClr>
                </a:solidFill>
                <a:latin typeface="Century Gothic"/>
                <a:cs typeface="Century Gothic"/>
              </a:rPr>
              <a:t>“creative” side, I would suggest you at </a:t>
            </a:r>
          </a:p>
          <a:p>
            <a:pPr algn="ctr"/>
            <a:r>
              <a:rPr lang="en-US" dirty="0">
                <a:solidFill>
                  <a:schemeClr val="tx1">
                    <a:lumMod val="65000"/>
                    <a:lumOff val="35000"/>
                  </a:schemeClr>
                </a:solidFill>
                <a:latin typeface="Century Gothic"/>
                <a:cs typeface="Century Gothic"/>
              </a:rPr>
              <a:t>l</a:t>
            </a:r>
            <a:r>
              <a:rPr lang="en-US" dirty="0" smtClean="0">
                <a:solidFill>
                  <a:schemeClr val="tx1">
                    <a:lumMod val="65000"/>
                    <a:lumOff val="35000"/>
                  </a:schemeClr>
                </a:solidFill>
                <a:latin typeface="Century Gothic"/>
                <a:cs typeface="Century Gothic"/>
              </a:rPr>
              <a:t>east be consistent with testing for </a:t>
            </a:r>
          </a:p>
          <a:p>
            <a:pPr algn="ctr"/>
            <a:r>
              <a:rPr lang="en-US" dirty="0" smtClean="0">
                <a:solidFill>
                  <a:schemeClr val="tx1">
                    <a:lumMod val="65000"/>
                    <a:lumOff val="35000"/>
                  </a:schemeClr>
                </a:solidFill>
                <a:latin typeface="Century Gothic"/>
                <a:cs typeface="Century Gothic"/>
              </a:rPr>
              <a:t>pH and Free SO</a:t>
            </a:r>
            <a:r>
              <a:rPr lang="en-US" sz="1400" dirty="0" smtClean="0">
                <a:solidFill>
                  <a:schemeClr val="tx1">
                    <a:lumMod val="65000"/>
                    <a:lumOff val="35000"/>
                  </a:schemeClr>
                </a:solidFill>
                <a:latin typeface="Century Gothic"/>
                <a:cs typeface="Century Gothic"/>
              </a:rPr>
              <a:t>2</a:t>
            </a:r>
            <a:r>
              <a:rPr lang="en-US" dirty="0" smtClean="0">
                <a:solidFill>
                  <a:schemeClr val="tx1">
                    <a:lumMod val="65000"/>
                    <a:lumOff val="35000"/>
                  </a:schemeClr>
                </a:solidFill>
                <a:latin typeface="Century Gothic"/>
                <a:cs typeface="Century Gothic"/>
              </a:rPr>
              <a:t> </a:t>
            </a:r>
          </a:p>
        </p:txBody>
      </p:sp>
    </p:spTree>
    <p:extLst>
      <p:ext uri="{BB962C8B-B14F-4D97-AF65-F5344CB8AC3E}">
        <p14:creationId xmlns:p14="http://schemas.microsoft.com/office/powerpoint/2010/main" val="29483863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6797800" cy="2031325"/>
          </a:xfrm>
          <a:prstGeom prst="rect">
            <a:avLst/>
          </a:prstGeom>
          <a:noFill/>
        </p:spPr>
        <p:txBody>
          <a:bodyPr wrap="none" rtlCol="0">
            <a:spAutoFit/>
          </a:bodyPr>
          <a:lstStyle/>
          <a:p>
            <a:r>
              <a:rPr lang="en-US" sz="4000" dirty="0" smtClean="0">
                <a:solidFill>
                  <a:srgbClr val="800000"/>
                </a:solidFill>
                <a:latin typeface="Century Gothic"/>
                <a:cs typeface="Century Gothic"/>
              </a:rPr>
              <a:t>Why test pH and Free SO</a:t>
            </a:r>
            <a:r>
              <a:rPr lang="en-US" sz="2800" dirty="0" smtClean="0">
                <a:solidFill>
                  <a:srgbClr val="800000"/>
                </a:solidFill>
                <a:latin typeface="Century Gothic"/>
                <a:cs typeface="Century Gothic"/>
              </a:rPr>
              <a:t>2</a:t>
            </a:r>
            <a:r>
              <a:rPr lang="en-US" sz="4200" dirty="0" smtClean="0">
                <a:solidFill>
                  <a:srgbClr val="800000"/>
                </a:solidFill>
                <a:latin typeface="Avenir Book"/>
                <a:cs typeface="Avenir Book"/>
              </a:rPr>
              <a:t>?</a:t>
            </a:r>
          </a:p>
          <a:p>
            <a:pPr algn="ctr"/>
            <a:endParaRPr lang="en-US" sz="2000" dirty="0" smtClean="0">
              <a:solidFill>
                <a:schemeClr val="tx1">
                  <a:lumMod val="65000"/>
                  <a:lumOff val="35000"/>
                </a:schemeClr>
              </a:solidFill>
              <a:latin typeface="Century Gothic"/>
              <a:cs typeface="Century Gothic"/>
            </a:endParaRPr>
          </a:p>
          <a:p>
            <a:pPr marL="571500" indent="-571500" algn="ctr">
              <a:buFont typeface="Arial"/>
              <a:buChar char="•"/>
            </a:pPr>
            <a:r>
              <a:rPr lang="en-US" sz="3200" dirty="0" smtClean="0">
                <a:solidFill>
                  <a:schemeClr val="tx1">
                    <a:lumMod val="65000"/>
                    <a:lumOff val="35000"/>
                  </a:schemeClr>
                </a:solidFill>
                <a:latin typeface="Century Gothic"/>
                <a:cs typeface="Century Gothic"/>
              </a:rPr>
              <a:t>create a balanced wine</a:t>
            </a:r>
          </a:p>
          <a:p>
            <a:pPr marL="571500" indent="-571500" algn="ctr">
              <a:buFont typeface="Arial"/>
              <a:buChar char="•"/>
            </a:pPr>
            <a:r>
              <a:rPr lang="en-US" sz="3200" dirty="0" smtClean="0">
                <a:solidFill>
                  <a:schemeClr val="tx1">
                    <a:lumMod val="65000"/>
                    <a:lumOff val="35000"/>
                  </a:schemeClr>
                </a:solidFill>
                <a:latin typeface="Century Gothic"/>
                <a:cs typeface="Century Gothic"/>
              </a:rPr>
              <a:t>avoid spoilage</a:t>
            </a:r>
            <a:endParaRPr lang="en-US" sz="3200" dirty="0">
              <a:solidFill>
                <a:schemeClr val="tx1">
                  <a:lumMod val="65000"/>
                  <a:lumOff val="35000"/>
                </a:schemeClr>
              </a:solidFill>
              <a:latin typeface="Century Gothic"/>
              <a:cs typeface="Century Gothic"/>
            </a:endParaRPr>
          </a:p>
        </p:txBody>
      </p:sp>
      <p:grpSp>
        <p:nvGrpSpPr>
          <p:cNvPr id="3" name="Group 2"/>
          <p:cNvGrpSpPr/>
          <p:nvPr/>
        </p:nvGrpSpPr>
        <p:grpSpPr>
          <a:xfrm>
            <a:off x="2844800" y="4381500"/>
            <a:ext cx="4318000" cy="1397000"/>
            <a:chOff x="2844800" y="4686300"/>
            <a:chExt cx="4318000" cy="1397000"/>
          </a:xfrm>
        </p:grpSpPr>
        <p:sp>
          <p:nvSpPr>
            <p:cNvPr id="2" name="Rectangle 1"/>
            <p:cNvSpPr/>
            <p:nvPr/>
          </p:nvSpPr>
          <p:spPr>
            <a:xfrm>
              <a:off x="2844800" y="4686300"/>
              <a:ext cx="4318000" cy="1397000"/>
            </a:xfrm>
            <a:prstGeom prst="rect">
              <a:avLst/>
            </a:prstGeom>
            <a:ln>
              <a:solidFill>
                <a:srgbClr val="59595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a:hlinkClick r:id="rId4"/>
            </p:cNvPr>
            <p:cNvPicPr/>
            <p:nvPr/>
          </p:nvPicPr>
          <p:blipFill rotWithShape="1">
            <a:blip r:embed="rId5">
              <a:extLst>
                <a:ext uri="{28A0092B-C50C-407E-A947-70E740481C1C}">
                  <a14:useLocalDpi xmlns:a14="http://schemas.microsoft.com/office/drawing/2010/main" val="0"/>
                </a:ext>
              </a:extLst>
            </a:blip>
            <a:srcRect t="14947" b="36655"/>
            <a:stretch/>
          </p:blipFill>
          <p:spPr bwMode="auto">
            <a:xfrm>
              <a:off x="2854960" y="4693920"/>
              <a:ext cx="4297680" cy="138176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778178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111664" cy="3785652"/>
          </a:xfrm>
          <a:prstGeom prst="rect">
            <a:avLst/>
          </a:prstGeom>
          <a:noFill/>
        </p:spPr>
        <p:txBody>
          <a:bodyPr wrap="square" rtlCol="0">
            <a:spAutoFit/>
          </a:bodyPr>
          <a:lstStyle/>
          <a:p>
            <a:r>
              <a:rPr lang="en-US" sz="4000" dirty="0" smtClean="0">
                <a:solidFill>
                  <a:srgbClr val="800000"/>
                </a:solidFill>
                <a:latin typeface="Century Gothic"/>
                <a:cs typeface="Century Gothic"/>
              </a:rPr>
              <a:t>Importance of pH</a:t>
            </a:r>
            <a:endParaRPr lang="en-US" sz="4200" dirty="0" smtClean="0">
              <a:solidFill>
                <a:srgbClr val="800000"/>
              </a:solidFill>
              <a:latin typeface="Avenir Book"/>
              <a:cs typeface="Avenir Book"/>
            </a:endParaRPr>
          </a:p>
          <a:p>
            <a:endParaRPr lang="en-US" sz="2000" dirty="0">
              <a:solidFill>
                <a:schemeClr val="tx1">
                  <a:lumMod val="65000"/>
                  <a:lumOff val="35000"/>
                </a:schemeClr>
              </a:solidFill>
              <a:latin typeface="Century Gothic"/>
              <a:cs typeface="Century Gothic"/>
            </a:endParaRPr>
          </a:p>
          <a:p>
            <a:r>
              <a:rPr lang="en-US" dirty="0" smtClean="0">
                <a:solidFill>
                  <a:schemeClr val="tx1">
                    <a:lumMod val="65000"/>
                    <a:lumOff val="35000"/>
                  </a:schemeClr>
                </a:solidFill>
                <a:latin typeface="Century Gothic"/>
                <a:cs typeface="Century Gothic"/>
              </a:rPr>
              <a:t>At </a:t>
            </a:r>
            <a:r>
              <a:rPr lang="en-US" b="1" dirty="0" smtClean="0">
                <a:solidFill>
                  <a:schemeClr val="tx1">
                    <a:lumMod val="65000"/>
                    <a:lumOff val="35000"/>
                  </a:schemeClr>
                </a:solidFill>
                <a:latin typeface="Century Gothic"/>
                <a:cs typeface="Century Gothic"/>
              </a:rPr>
              <a:t>lower pH</a:t>
            </a:r>
            <a:r>
              <a:rPr lang="en-US" dirty="0" smtClean="0">
                <a:solidFill>
                  <a:schemeClr val="tx1">
                    <a:lumMod val="65000"/>
                    <a:lumOff val="35000"/>
                  </a:schemeClr>
                </a:solidFill>
                <a:latin typeface="Century Gothic"/>
                <a:cs typeface="Century Gothic"/>
              </a:rPr>
              <a:t>, red wines are redder, fresher, fruitier, younger tasting for their age, slower to age, slower to mature, less complex, less full-bodied, much slower to spoil, and easier to maintain free of spoilage in the cellar because the SO</a:t>
            </a:r>
            <a:r>
              <a:rPr lang="en-US" sz="1400" dirty="0" smtClean="0">
                <a:solidFill>
                  <a:schemeClr val="tx1">
                    <a:lumMod val="65000"/>
                    <a:lumOff val="35000"/>
                  </a:schemeClr>
                </a:solidFill>
                <a:latin typeface="Century Gothic"/>
                <a:cs typeface="Century Gothic"/>
              </a:rPr>
              <a:t>2</a:t>
            </a:r>
            <a:r>
              <a:rPr lang="en-US" dirty="0" smtClean="0">
                <a:solidFill>
                  <a:schemeClr val="tx1">
                    <a:lumMod val="65000"/>
                    <a:lumOff val="35000"/>
                  </a:schemeClr>
                </a:solidFill>
                <a:latin typeface="Century Gothic"/>
                <a:cs typeface="Century Gothic"/>
              </a:rPr>
              <a:t> is more active at the lower pH.</a:t>
            </a:r>
          </a:p>
          <a:p>
            <a:endParaRPr lang="en-US" dirty="0">
              <a:solidFill>
                <a:schemeClr val="tx1">
                  <a:lumMod val="65000"/>
                  <a:lumOff val="35000"/>
                </a:schemeClr>
              </a:solidFill>
              <a:latin typeface="Century Gothic"/>
              <a:cs typeface="Century Gothic"/>
            </a:endParaRPr>
          </a:p>
          <a:p>
            <a:r>
              <a:rPr lang="en-US" b="1" dirty="0" smtClean="0">
                <a:solidFill>
                  <a:schemeClr val="tx1">
                    <a:lumMod val="65000"/>
                    <a:lumOff val="35000"/>
                  </a:schemeClr>
                </a:solidFill>
                <a:latin typeface="Century Gothic"/>
                <a:cs typeface="Century Gothic"/>
              </a:rPr>
              <a:t>Higher pH </a:t>
            </a:r>
            <a:r>
              <a:rPr lang="en-US" dirty="0" smtClean="0">
                <a:solidFill>
                  <a:schemeClr val="tx1">
                    <a:lumMod val="65000"/>
                    <a:lumOff val="35000"/>
                  </a:schemeClr>
                </a:solidFill>
                <a:latin typeface="Century Gothic"/>
                <a:cs typeface="Century Gothic"/>
              </a:rPr>
              <a:t>wines, if they are red, are less red (sometimes brown, sometimes purple), less fresh, less fruity, more complex, more full-bodied, faster to age, faster to mature, easier to spoil, and more difficult to manage in the cellar with SO</a:t>
            </a:r>
            <a:r>
              <a:rPr lang="en-US" sz="1400" dirty="0" smtClean="0">
                <a:solidFill>
                  <a:schemeClr val="tx1">
                    <a:lumMod val="65000"/>
                    <a:lumOff val="35000"/>
                  </a:schemeClr>
                </a:solidFill>
                <a:latin typeface="Century Gothic"/>
                <a:cs typeface="Century Gothic"/>
              </a:rPr>
              <a:t>2</a:t>
            </a:r>
            <a:r>
              <a:rPr lang="en-US" dirty="0" smtClean="0">
                <a:solidFill>
                  <a:schemeClr val="tx1">
                    <a:lumMod val="65000"/>
                    <a:lumOff val="35000"/>
                  </a:schemeClr>
                </a:solidFill>
                <a:latin typeface="Century Gothic"/>
                <a:cs typeface="Century Gothic"/>
              </a:rPr>
              <a:t>.</a:t>
            </a:r>
            <a:endParaRPr lang="en-US" dirty="0">
              <a:solidFill>
                <a:schemeClr val="tx1">
                  <a:lumMod val="65000"/>
                  <a:lumOff val="35000"/>
                </a:schemeClr>
              </a:solidFill>
              <a:latin typeface="Century Gothic"/>
              <a:cs typeface="Century Gothic"/>
            </a:endParaRPr>
          </a:p>
        </p:txBody>
      </p:sp>
      <p:sp>
        <p:nvSpPr>
          <p:cNvPr id="6" name="TextBox 5"/>
          <p:cNvSpPr txBox="1"/>
          <p:nvPr/>
        </p:nvSpPr>
        <p:spPr>
          <a:xfrm>
            <a:off x="3840543" y="6273800"/>
            <a:ext cx="4757357"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Techniques In Home Winemaking, Daniel Pambianchi</a:t>
            </a:r>
            <a:endParaRPr lang="en-US" sz="1200" dirty="0">
              <a:solidFill>
                <a:srgbClr val="595959"/>
              </a:solidFill>
              <a:latin typeface="Century Gothic"/>
              <a:cs typeface="Century Gothic"/>
            </a:endParaRPr>
          </a:p>
        </p:txBody>
      </p:sp>
    </p:spTree>
    <p:extLst>
      <p:ext uri="{BB962C8B-B14F-4D97-AF65-F5344CB8AC3E}">
        <p14:creationId xmlns:p14="http://schemas.microsoft.com/office/powerpoint/2010/main" val="35097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4862869"/>
          </a:xfrm>
          <a:prstGeom prst="rect">
            <a:avLst/>
          </a:prstGeom>
          <a:noFill/>
        </p:spPr>
        <p:txBody>
          <a:bodyPr wrap="square" rtlCol="0">
            <a:spAutoFit/>
          </a:bodyPr>
          <a:lstStyle/>
          <a:p>
            <a:r>
              <a:rPr lang="en-US" sz="4000" dirty="0" smtClean="0">
                <a:solidFill>
                  <a:srgbClr val="800000"/>
                </a:solidFill>
                <a:latin typeface="Century Gothic"/>
                <a:cs typeface="Century Gothic"/>
              </a:rPr>
              <a:t>Understanding pH</a:t>
            </a:r>
            <a:endParaRPr lang="en-US" sz="4200" dirty="0" smtClean="0">
              <a:solidFill>
                <a:srgbClr val="800000"/>
              </a:solidFill>
              <a:latin typeface="Avenir Book"/>
              <a:cs typeface="Avenir Book"/>
            </a:endParaRPr>
          </a:p>
          <a:p>
            <a:endParaRPr lang="en-US" sz="2000" dirty="0">
              <a:solidFill>
                <a:schemeClr val="tx1">
                  <a:lumMod val="65000"/>
                  <a:lumOff val="35000"/>
                </a:schemeClr>
              </a:solidFill>
              <a:latin typeface="Century Gothic"/>
              <a:cs typeface="Century Gothic"/>
            </a:endParaRPr>
          </a:p>
          <a:p>
            <a:r>
              <a:rPr lang="en-US" sz="1700" dirty="0" smtClean="0">
                <a:solidFill>
                  <a:schemeClr val="tx1">
                    <a:lumMod val="65000"/>
                    <a:lumOff val="35000"/>
                  </a:schemeClr>
                </a:solidFill>
                <a:latin typeface="Century Gothic"/>
                <a:cs typeface="Century Gothic"/>
              </a:rPr>
              <a:t>PH is a close relative of acidity, specifically total titratable acidity (TA) for wines.  TA measures the acid concentration in musts and wines while pH measures the relative strength of those acids.</a:t>
            </a:r>
          </a:p>
          <a:p>
            <a:endParaRPr lang="en-US" sz="1200" dirty="0">
              <a:solidFill>
                <a:schemeClr val="tx1">
                  <a:lumMod val="65000"/>
                  <a:lumOff val="35000"/>
                </a:schemeClr>
              </a:solidFill>
              <a:latin typeface="Century Gothic"/>
              <a:cs typeface="Century Gothic"/>
            </a:endParaRPr>
          </a:p>
          <a:p>
            <a:r>
              <a:rPr lang="en-US" sz="1700" dirty="0" smtClean="0">
                <a:solidFill>
                  <a:schemeClr val="tx1">
                    <a:lumMod val="65000"/>
                    <a:lumOff val="35000"/>
                  </a:schemeClr>
                </a:solidFill>
                <a:latin typeface="Century Gothic"/>
                <a:cs typeface="Century Gothic"/>
              </a:rPr>
              <a:t>Two wines with similar TA measurements but different pH will be very different and will evolve differently.  A wine with a lower pH may show redder color (in the case of red wines) with greater stability during aging, and will have more fruit and less complexity and body than a higher pH wine.</a:t>
            </a:r>
          </a:p>
          <a:p>
            <a:endParaRPr lang="en-US" sz="1200" dirty="0" smtClean="0">
              <a:solidFill>
                <a:schemeClr val="tx1">
                  <a:lumMod val="65000"/>
                  <a:lumOff val="35000"/>
                </a:schemeClr>
              </a:solidFill>
              <a:latin typeface="Century Gothic"/>
              <a:cs typeface="Century Gothic"/>
            </a:endParaRPr>
          </a:p>
          <a:p>
            <a:r>
              <a:rPr lang="en-US" sz="1700" dirty="0" smtClean="0">
                <a:solidFill>
                  <a:schemeClr val="tx1">
                    <a:lumMod val="65000"/>
                    <a:lumOff val="35000"/>
                  </a:schemeClr>
                </a:solidFill>
                <a:latin typeface="Century Gothic"/>
                <a:cs typeface="Century Gothic"/>
              </a:rPr>
              <a:t>A low-pH wine will taste tart, owing to the higher acid concentration.  Conversely, a high-pH wine will taste flat and lack freshness.  A high pH wine will also tend to oxidize faster and therefore not age as well.</a:t>
            </a:r>
          </a:p>
          <a:p>
            <a:endParaRPr lang="en-US" sz="1700" dirty="0">
              <a:solidFill>
                <a:schemeClr val="tx1">
                  <a:lumMod val="65000"/>
                  <a:lumOff val="35000"/>
                </a:schemeClr>
              </a:solidFill>
              <a:latin typeface="Century Gothic"/>
              <a:cs typeface="Century Gothic"/>
            </a:endParaRPr>
          </a:p>
        </p:txBody>
      </p:sp>
      <p:sp>
        <p:nvSpPr>
          <p:cNvPr id="6" name="TextBox 5"/>
          <p:cNvSpPr txBox="1"/>
          <p:nvPr/>
        </p:nvSpPr>
        <p:spPr>
          <a:xfrm>
            <a:off x="3840543" y="6273800"/>
            <a:ext cx="4757357"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Techniques In Home Winemaking, Daniel Pambianchi</a:t>
            </a:r>
            <a:endParaRPr lang="en-US" sz="1200" dirty="0">
              <a:solidFill>
                <a:srgbClr val="595959"/>
              </a:solidFill>
              <a:latin typeface="Century Gothic"/>
              <a:cs typeface="Century Gothic"/>
            </a:endParaRPr>
          </a:p>
        </p:txBody>
      </p:sp>
    </p:spTree>
    <p:extLst>
      <p:ext uri="{BB962C8B-B14F-4D97-AF65-F5344CB8AC3E}">
        <p14:creationId xmlns:p14="http://schemas.microsoft.com/office/powerpoint/2010/main" val="32083030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79895"/>
            <a:ext cx="7010064" cy="2000548"/>
          </a:xfrm>
          <a:prstGeom prst="rect">
            <a:avLst/>
          </a:prstGeom>
          <a:noFill/>
        </p:spPr>
        <p:txBody>
          <a:bodyPr wrap="square" rtlCol="0">
            <a:spAutoFit/>
          </a:bodyPr>
          <a:lstStyle/>
          <a:p>
            <a:r>
              <a:rPr lang="en-US" sz="4000" dirty="0" smtClean="0">
                <a:solidFill>
                  <a:srgbClr val="800000"/>
                </a:solidFill>
                <a:latin typeface="Century Gothic"/>
                <a:cs typeface="Century Gothic"/>
              </a:rPr>
              <a:t>Measuring the pH level</a:t>
            </a:r>
            <a:endParaRPr lang="en-US" sz="4200" dirty="0" smtClean="0">
              <a:solidFill>
                <a:srgbClr val="800000"/>
              </a:solidFill>
              <a:latin typeface="Avenir Book"/>
              <a:cs typeface="Avenir Book"/>
            </a:endParaRPr>
          </a:p>
          <a:p>
            <a:endParaRPr lang="en-US" sz="2000" dirty="0">
              <a:solidFill>
                <a:schemeClr val="tx1">
                  <a:lumMod val="65000"/>
                  <a:lumOff val="35000"/>
                </a:schemeClr>
              </a:solidFill>
              <a:latin typeface="Century Gothic"/>
              <a:cs typeface="Century Gothic"/>
            </a:endParaRPr>
          </a:p>
          <a:p>
            <a:pPr marL="571500" indent="-571500">
              <a:buFont typeface="Arial"/>
              <a:buChar char="•"/>
            </a:pPr>
            <a:r>
              <a:rPr lang="en-US" sz="3200" dirty="0" smtClean="0">
                <a:solidFill>
                  <a:schemeClr val="tx1">
                    <a:lumMod val="65000"/>
                    <a:lumOff val="35000"/>
                  </a:schemeClr>
                </a:solidFill>
                <a:latin typeface="Century Gothic"/>
                <a:cs typeface="Century Gothic"/>
              </a:rPr>
              <a:t>pH paper</a:t>
            </a:r>
          </a:p>
          <a:p>
            <a:pPr marL="571500" indent="-571500">
              <a:buFont typeface="Arial"/>
              <a:buChar char="•"/>
            </a:pPr>
            <a:r>
              <a:rPr lang="en-US" sz="3200" dirty="0" smtClean="0">
                <a:solidFill>
                  <a:schemeClr val="tx1">
                    <a:lumMod val="65000"/>
                    <a:lumOff val="35000"/>
                  </a:schemeClr>
                </a:solidFill>
                <a:latin typeface="Century Gothic"/>
                <a:cs typeface="Century Gothic"/>
              </a:rPr>
              <a:t>pH meter </a:t>
            </a:r>
          </a:p>
        </p:txBody>
      </p:sp>
      <p:pic>
        <p:nvPicPr>
          <p:cNvPr id="2" name="Picture 1" descr="Screenshot 2018-04-23 06.33.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01" y="2902766"/>
            <a:ext cx="1489370" cy="2151834"/>
          </a:xfrm>
          <a:prstGeom prst="rect">
            <a:avLst/>
          </a:prstGeom>
        </p:spPr>
      </p:pic>
      <p:pic>
        <p:nvPicPr>
          <p:cNvPr id="3" name="Picture 2" descr="Screenshot 2018-04-23 06.38.4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1017" y="4381500"/>
            <a:ext cx="3458634" cy="1930400"/>
          </a:xfrm>
          <a:prstGeom prst="rect">
            <a:avLst/>
          </a:prstGeom>
        </p:spPr>
      </p:pic>
      <p:pic>
        <p:nvPicPr>
          <p:cNvPr id="9" name="Picture 8" descr="Screenshot 2018-04-23 06.40.4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3262006"/>
            <a:ext cx="1181100" cy="2683460"/>
          </a:xfrm>
          <a:prstGeom prst="rect">
            <a:avLst/>
          </a:prstGeom>
        </p:spPr>
      </p:pic>
    </p:spTree>
    <p:extLst>
      <p:ext uri="{BB962C8B-B14F-4D97-AF65-F5344CB8AC3E}">
        <p14:creationId xmlns:p14="http://schemas.microsoft.com/office/powerpoint/2010/main" val="3442295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587836" y="1868712"/>
            <a:ext cx="7010064" cy="3831819"/>
          </a:xfrm>
          <a:prstGeom prst="rect">
            <a:avLst/>
          </a:prstGeom>
          <a:noFill/>
        </p:spPr>
        <p:txBody>
          <a:bodyPr wrap="square" rtlCol="0">
            <a:spAutoFit/>
          </a:bodyPr>
          <a:lstStyle/>
          <a:p>
            <a:r>
              <a:rPr lang="en-US" sz="4000" dirty="0" smtClean="0">
                <a:solidFill>
                  <a:srgbClr val="800000"/>
                </a:solidFill>
                <a:latin typeface="Century Gothic"/>
                <a:cs typeface="Century Gothic"/>
              </a:rPr>
              <a:t>Testing the pH level and adjusting/correcting the pH </a:t>
            </a:r>
            <a:endParaRPr lang="en-US" sz="4200" dirty="0" smtClean="0">
              <a:solidFill>
                <a:srgbClr val="800000"/>
              </a:solidFill>
              <a:latin typeface="Avenir Book"/>
              <a:cs typeface="Avenir Book"/>
            </a:endParaRPr>
          </a:p>
          <a:p>
            <a:endParaRPr lang="en-US" sz="2000" dirty="0">
              <a:solidFill>
                <a:schemeClr val="tx1">
                  <a:lumMod val="65000"/>
                  <a:lumOff val="35000"/>
                </a:schemeClr>
              </a:solidFill>
              <a:latin typeface="Century Gothic"/>
              <a:cs typeface="Century Gothic"/>
            </a:endParaRPr>
          </a:p>
          <a:p>
            <a:pPr marL="342900" indent="-342900">
              <a:buFont typeface="+mj-lt"/>
              <a:buAutoNum type="arabicPeriod"/>
            </a:pPr>
            <a:r>
              <a:rPr lang="en-US" dirty="0" smtClean="0">
                <a:solidFill>
                  <a:schemeClr val="tx1">
                    <a:lumMod val="65000"/>
                    <a:lumOff val="35000"/>
                  </a:schemeClr>
                </a:solidFill>
                <a:latin typeface="Century Gothic"/>
                <a:cs typeface="Century Gothic"/>
              </a:rPr>
              <a:t>Calibrate meter and take a reading</a:t>
            </a:r>
          </a:p>
          <a:p>
            <a:pPr marL="342900" indent="-342900">
              <a:buFont typeface="+mj-lt"/>
              <a:buAutoNum type="arabicPeriod"/>
            </a:pPr>
            <a:endParaRPr lang="en-US" dirty="0" smtClean="0">
              <a:solidFill>
                <a:schemeClr val="tx1">
                  <a:lumMod val="65000"/>
                  <a:lumOff val="35000"/>
                </a:schemeClr>
              </a:solidFill>
              <a:latin typeface="Century Gothic"/>
              <a:cs typeface="Century Gothic"/>
            </a:endParaRPr>
          </a:p>
          <a:p>
            <a:pPr marL="342900" indent="-342900">
              <a:buFont typeface="+mj-lt"/>
              <a:buAutoNum type="arabicPeriod"/>
            </a:pPr>
            <a:r>
              <a:rPr lang="en-US" dirty="0" smtClean="0">
                <a:solidFill>
                  <a:schemeClr val="tx1">
                    <a:lumMod val="65000"/>
                    <a:lumOff val="35000"/>
                  </a:schemeClr>
                </a:solidFill>
                <a:latin typeface="Century Gothic"/>
                <a:cs typeface="Century Gothic"/>
              </a:rPr>
              <a:t>Correct the pH if needed</a:t>
            </a:r>
          </a:p>
          <a:p>
            <a:r>
              <a:rPr lang="en-US" dirty="0">
                <a:solidFill>
                  <a:schemeClr val="tx1">
                    <a:lumMod val="65000"/>
                    <a:lumOff val="35000"/>
                  </a:schemeClr>
                </a:solidFill>
                <a:latin typeface="Century Gothic"/>
                <a:cs typeface="Century Gothic"/>
              </a:rPr>
              <a:t>	</a:t>
            </a:r>
            <a:r>
              <a:rPr lang="en-US" dirty="0" smtClean="0">
                <a:solidFill>
                  <a:schemeClr val="tx1">
                    <a:lumMod val="65000"/>
                    <a:lumOff val="35000"/>
                  </a:schemeClr>
                </a:solidFill>
                <a:latin typeface="Century Gothic"/>
                <a:cs typeface="Century Gothic"/>
              </a:rPr>
              <a:t>	To </a:t>
            </a:r>
            <a:r>
              <a:rPr lang="en-US" b="1" dirty="0" smtClean="0">
                <a:solidFill>
                  <a:schemeClr val="tx1">
                    <a:lumMod val="65000"/>
                    <a:lumOff val="35000"/>
                  </a:schemeClr>
                </a:solidFill>
                <a:latin typeface="Century Gothic"/>
                <a:cs typeface="Century Gothic"/>
              </a:rPr>
              <a:t>lower the pH</a:t>
            </a:r>
            <a:r>
              <a:rPr lang="en-US" dirty="0" smtClean="0">
                <a:solidFill>
                  <a:schemeClr val="tx1">
                    <a:lumMod val="65000"/>
                    <a:lumOff val="35000"/>
                  </a:schemeClr>
                </a:solidFill>
                <a:latin typeface="Century Gothic"/>
                <a:cs typeface="Century Gothic"/>
              </a:rPr>
              <a:t>, add tartaric acid crystals at a rate of 		1g per liter of wine to lower the pH by 0.1 unit.</a:t>
            </a:r>
          </a:p>
          <a:p>
            <a:endParaRPr lang="en-US" sz="1700" dirty="0">
              <a:solidFill>
                <a:schemeClr val="tx1">
                  <a:lumMod val="65000"/>
                  <a:lumOff val="35000"/>
                </a:schemeClr>
              </a:solidFill>
              <a:latin typeface="Century Gothic"/>
              <a:cs typeface="Century Gothic"/>
            </a:endParaRPr>
          </a:p>
          <a:p>
            <a:r>
              <a:rPr lang="en-US" dirty="0" smtClean="0">
                <a:solidFill>
                  <a:schemeClr val="tx1">
                    <a:lumMod val="65000"/>
                    <a:lumOff val="35000"/>
                  </a:schemeClr>
                </a:solidFill>
                <a:latin typeface="Century Gothic"/>
                <a:cs typeface="Century Gothic"/>
              </a:rPr>
              <a:t>		To </a:t>
            </a:r>
            <a:r>
              <a:rPr lang="en-US" b="1" dirty="0" smtClean="0">
                <a:solidFill>
                  <a:schemeClr val="tx1">
                    <a:lumMod val="65000"/>
                    <a:lumOff val="35000"/>
                  </a:schemeClr>
                </a:solidFill>
                <a:latin typeface="Century Gothic"/>
                <a:cs typeface="Century Gothic"/>
              </a:rPr>
              <a:t>raise the pH</a:t>
            </a:r>
            <a:r>
              <a:rPr lang="en-US" dirty="0" smtClean="0">
                <a:solidFill>
                  <a:schemeClr val="tx1">
                    <a:lumMod val="65000"/>
                    <a:lumOff val="35000"/>
                  </a:schemeClr>
                </a:solidFill>
                <a:latin typeface="Century Gothic"/>
                <a:cs typeface="Century Gothic"/>
              </a:rPr>
              <a:t>, add potassium bicarbonate at a rate of 		1g per liter of wine to raise the pH by 0.1 unit. </a:t>
            </a:r>
          </a:p>
        </p:txBody>
      </p:sp>
      <p:sp>
        <p:nvSpPr>
          <p:cNvPr id="6" name="TextBox 5"/>
          <p:cNvSpPr txBox="1"/>
          <p:nvPr/>
        </p:nvSpPr>
        <p:spPr>
          <a:xfrm>
            <a:off x="3840543" y="6273800"/>
            <a:ext cx="4757357"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Techniques In Home Winemaking, Daniel Pambianchi</a:t>
            </a:r>
            <a:endParaRPr lang="en-US" sz="1200" dirty="0">
              <a:solidFill>
                <a:srgbClr val="595959"/>
              </a:solidFill>
              <a:latin typeface="Century Gothic"/>
              <a:cs typeface="Century Gothic"/>
            </a:endParaRPr>
          </a:p>
        </p:txBody>
      </p:sp>
      <p:sp>
        <p:nvSpPr>
          <p:cNvPr id="8" name="TextBox 7"/>
          <p:cNvSpPr txBox="1"/>
          <p:nvPr/>
        </p:nvSpPr>
        <p:spPr>
          <a:xfrm>
            <a:off x="3257529" y="5759564"/>
            <a:ext cx="5251420" cy="523220"/>
          </a:xfrm>
          <a:prstGeom prst="rect">
            <a:avLst/>
          </a:prstGeom>
          <a:noFill/>
          <a:ln>
            <a:solidFill>
              <a:srgbClr val="0000FF"/>
            </a:solidFill>
          </a:ln>
        </p:spPr>
        <p:txBody>
          <a:bodyPr wrap="none" rtlCol="0">
            <a:spAutoFit/>
          </a:bodyPr>
          <a:lstStyle/>
          <a:p>
            <a:r>
              <a:rPr lang="en-US" sz="1400" dirty="0" smtClean="0">
                <a:solidFill>
                  <a:srgbClr val="0000FF"/>
                </a:solidFill>
                <a:latin typeface="Century Gothic"/>
                <a:cs typeface="Century Gothic"/>
              </a:rPr>
              <a:t>Tip:  	It might be wise to “sneak up on” changes by using </a:t>
            </a:r>
          </a:p>
          <a:p>
            <a:r>
              <a:rPr lang="en-US" sz="1400" dirty="0" smtClean="0">
                <a:solidFill>
                  <a:srgbClr val="0000FF"/>
                </a:solidFill>
                <a:latin typeface="Century Gothic"/>
                <a:cs typeface="Century Gothic"/>
              </a:rPr>
              <a:t>	less than the formula calls for.  It is easy to over-shoot.    </a:t>
            </a:r>
            <a:endParaRPr lang="en-US" sz="1400" dirty="0">
              <a:solidFill>
                <a:srgbClr val="0000FF"/>
              </a:solidFill>
              <a:latin typeface="Century Gothic"/>
              <a:cs typeface="Century Gothic"/>
            </a:endParaRPr>
          </a:p>
        </p:txBody>
      </p:sp>
    </p:spTree>
    <p:extLst>
      <p:ext uri="{BB962C8B-B14F-4D97-AF65-F5344CB8AC3E}">
        <p14:creationId xmlns:p14="http://schemas.microsoft.com/office/powerpoint/2010/main" val="19824555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20000" r="2785" b="5964"/>
          <a:stretch/>
        </p:blipFill>
        <p:spPr>
          <a:xfrm>
            <a:off x="3999729" y="423382"/>
            <a:ext cx="3785371" cy="18103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659984" y="338065"/>
            <a:ext cx="1117282" cy="1117282"/>
          </a:xfrm>
          <a:prstGeom prst="rect">
            <a:avLst/>
          </a:prstGeom>
        </p:spPr>
      </p:pic>
      <p:sp>
        <p:nvSpPr>
          <p:cNvPr id="7" name="TextBox 6"/>
          <p:cNvSpPr txBox="1"/>
          <p:nvPr/>
        </p:nvSpPr>
        <p:spPr>
          <a:xfrm>
            <a:off x="1473536" y="1868712"/>
            <a:ext cx="7189430" cy="1077218"/>
          </a:xfrm>
          <a:prstGeom prst="rect">
            <a:avLst/>
          </a:prstGeom>
          <a:noFill/>
        </p:spPr>
        <p:txBody>
          <a:bodyPr wrap="square" rtlCol="0">
            <a:spAutoFit/>
          </a:bodyPr>
          <a:lstStyle/>
          <a:p>
            <a:r>
              <a:rPr lang="en-US" sz="3200" dirty="0" smtClean="0">
                <a:solidFill>
                  <a:srgbClr val="800000"/>
                </a:solidFill>
                <a:latin typeface="Century Gothic"/>
                <a:cs typeface="Century Gothic"/>
              </a:rPr>
              <a:t>Recommended TA and pH ranges for different types of must and wine </a:t>
            </a:r>
            <a:endParaRPr lang="en-US" sz="3200" dirty="0" smtClean="0">
              <a:solidFill>
                <a:srgbClr val="800000"/>
              </a:solidFill>
              <a:latin typeface="Avenir Book"/>
              <a:cs typeface="Avenir Book"/>
            </a:endParaRPr>
          </a:p>
        </p:txBody>
      </p:sp>
      <p:graphicFrame>
        <p:nvGraphicFramePr>
          <p:cNvPr id="2" name="Table 1"/>
          <p:cNvGraphicFramePr>
            <a:graphicFrameLocks noGrp="1"/>
          </p:cNvGraphicFramePr>
          <p:nvPr>
            <p:extLst>
              <p:ext uri="{D42A27DB-BD31-4B8C-83A1-F6EECF244321}">
                <p14:modId xmlns:p14="http://schemas.microsoft.com/office/powerpoint/2010/main" val="3038825809"/>
              </p:ext>
            </p:extLst>
          </p:nvPr>
        </p:nvGraphicFramePr>
        <p:xfrm>
          <a:off x="1587836" y="3263900"/>
          <a:ext cx="7010064" cy="1752600"/>
        </p:xfrm>
        <a:graphic>
          <a:graphicData uri="http://schemas.openxmlformats.org/drawingml/2006/table">
            <a:tbl>
              <a:tblPr firstRow="1" bandRow="1">
                <a:tableStyleId>{5C22544A-7EE6-4342-B048-85BDC9FD1C3A}</a:tableStyleId>
              </a:tblPr>
              <a:tblGrid>
                <a:gridCol w="1752516"/>
                <a:gridCol w="1752516"/>
                <a:gridCol w="1752516"/>
                <a:gridCol w="1752516"/>
              </a:tblGrid>
              <a:tr h="370840">
                <a:tc>
                  <a:txBody>
                    <a:bodyPr/>
                    <a:lstStyle/>
                    <a:p>
                      <a:r>
                        <a:rPr lang="en-US" dirty="0" smtClean="0"/>
                        <a:t>Type of wine</a:t>
                      </a:r>
                      <a:endParaRPr lang="en-US" dirty="0"/>
                    </a:p>
                  </a:txBody>
                  <a:tcPr/>
                </a:tc>
                <a:tc>
                  <a:txBody>
                    <a:bodyPr/>
                    <a:lstStyle/>
                    <a:p>
                      <a:r>
                        <a:rPr lang="en-US" dirty="0" smtClean="0"/>
                        <a:t>TA range for must (g/L)</a:t>
                      </a:r>
                      <a:endParaRPr lang="en-US" dirty="0"/>
                    </a:p>
                  </a:txBody>
                  <a:tcPr/>
                </a:tc>
                <a:tc>
                  <a:txBody>
                    <a:bodyPr/>
                    <a:lstStyle/>
                    <a:p>
                      <a:r>
                        <a:rPr lang="en-US" dirty="0" smtClean="0"/>
                        <a:t>TA range for wine (g/L)</a:t>
                      </a:r>
                      <a:endParaRPr lang="en-US" dirty="0"/>
                    </a:p>
                  </a:txBody>
                  <a:tcPr/>
                </a:tc>
                <a:tc>
                  <a:txBody>
                    <a:bodyPr/>
                    <a:lstStyle/>
                    <a:p>
                      <a:r>
                        <a:rPr lang="en-US" dirty="0" smtClean="0"/>
                        <a:t>pH range for must and wine</a:t>
                      </a:r>
                      <a:endParaRPr lang="en-US" dirty="0"/>
                    </a:p>
                  </a:txBody>
                  <a:tcPr/>
                </a:tc>
              </a:tr>
              <a:tr h="370840">
                <a:tc>
                  <a:txBody>
                    <a:bodyPr/>
                    <a:lstStyle/>
                    <a:p>
                      <a:r>
                        <a:rPr lang="en-US" dirty="0" smtClean="0">
                          <a:solidFill>
                            <a:schemeClr val="tx1">
                              <a:lumMod val="65000"/>
                              <a:lumOff val="35000"/>
                            </a:schemeClr>
                          </a:solidFill>
                        </a:rPr>
                        <a:t>Dry white</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7.0 </a:t>
                      </a:r>
                      <a:r>
                        <a:rPr lang="mr-IN" dirty="0" smtClean="0">
                          <a:solidFill>
                            <a:schemeClr val="tx1">
                              <a:lumMod val="65000"/>
                              <a:lumOff val="35000"/>
                            </a:schemeClr>
                          </a:solidFill>
                        </a:rPr>
                        <a:t>–</a:t>
                      </a:r>
                      <a:r>
                        <a:rPr lang="en-US" dirty="0" smtClean="0">
                          <a:solidFill>
                            <a:schemeClr val="tx1">
                              <a:lumMod val="65000"/>
                              <a:lumOff val="35000"/>
                            </a:schemeClr>
                          </a:solidFill>
                        </a:rPr>
                        <a:t> 9.0</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5.0 </a:t>
                      </a:r>
                      <a:r>
                        <a:rPr lang="mr-IN" dirty="0" smtClean="0">
                          <a:solidFill>
                            <a:schemeClr val="tx1">
                              <a:lumMod val="65000"/>
                              <a:lumOff val="35000"/>
                            </a:schemeClr>
                          </a:solidFill>
                        </a:rPr>
                        <a:t>–</a:t>
                      </a:r>
                      <a:r>
                        <a:rPr lang="en-US" dirty="0" smtClean="0">
                          <a:solidFill>
                            <a:schemeClr val="tx1">
                              <a:lumMod val="65000"/>
                              <a:lumOff val="35000"/>
                            </a:schemeClr>
                          </a:solidFill>
                        </a:rPr>
                        <a:t> 7.5</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3.1 </a:t>
                      </a:r>
                      <a:r>
                        <a:rPr lang="mr-IN" dirty="0" smtClean="0">
                          <a:solidFill>
                            <a:schemeClr val="tx1">
                              <a:lumMod val="65000"/>
                              <a:lumOff val="35000"/>
                            </a:schemeClr>
                          </a:solidFill>
                        </a:rPr>
                        <a:t>–</a:t>
                      </a:r>
                      <a:r>
                        <a:rPr lang="en-US" dirty="0" smtClean="0">
                          <a:solidFill>
                            <a:schemeClr val="tx1">
                              <a:lumMod val="65000"/>
                              <a:lumOff val="35000"/>
                            </a:schemeClr>
                          </a:solidFill>
                        </a:rPr>
                        <a:t> 3.4</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Dry red</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6.0 </a:t>
                      </a:r>
                      <a:r>
                        <a:rPr lang="mr-IN" dirty="0" smtClean="0">
                          <a:solidFill>
                            <a:schemeClr val="tx1">
                              <a:lumMod val="65000"/>
                              <a:lumOff val="35000"/>
                            </a:schemeClr>
                          </a:solidFill>
                        </a:rPr>
                        <a:t>–</a:t>
                      </a:r>
                      <a:r>
                        <a:rPr lang="en-US" dirty="0" smtClean="0">
                          <a:solidFill>
                            <a:schemeClr val="tx1">
                              <a:lumMod val="65000"/>
                              <a:lumOff val="35000"/>
                            </a:schemeClr>
                          </a:solidFill>
                        </a:rPr>
                        <a:t> 8.0</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4.0 </a:t>
                      </a:r>
                      <a:r>
                        <a:rPr lang="mr-IN" dirty="0" smtClean="0">
                          <a:solidFill>
                            <a:schemeClr val="tx1">
                              <a:lumMod val="65000"/>
                              <a:lumOff val="35000"/>
                            </a:schemeClr>
                          </a:solidFill>
                        </a:rPr>
                        <a:t>–</a:t>
                      </a:r>
                      <a:r>
                        <a:rPr lang="en-US" dirty="0" smtClean="0">
                          <a:solidFill>
                            <a:schemeClr val="tx1">
                              <a:lumMod val="65000"/>
                              <a:lumOff val="35000"/>
                            </a:schemeClr>
                          </a:solidFill>
                        </a:rPr>
                        <a:t> 5.5</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3.3 </a:t>
                      </a:r>
                      <a:r>
                        <a:rPr lang="mr-IN" dirty="0" smtClean="0">
                          <a:solidFill>
                            <a:schemeClr val="tx1">
                              <a:lumMod val="65000"/>
                              <a:lumOff val="35000"/>
                            </a:schemeClr>
                          </a:solidFill>
                        </a:rPr>
                        <a:t>–</a:t>
                      </a:r>
                      <a:r>
                        <a:rPr lang="en-US" dirty="0" smtClean="0">
                          <a:solidFill>
                            <a:schemeClr val="tx1">
                              <a:lumMod val="65000"/>
                              <a:lumOff val="35000"/>
                            </a:schemeClr>
                          </a:solidFill>
                        </a:rPr>
                        <a:t> 3.6</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Sweet white</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7.5 </a:t>
                      </a:r>
                      <a:r>
                        <a:rPr lang="mr-IN" dirty="0" smtClean="0">
                          <a:solidFill>
                            <a:schemeClr val="tx1">
                              <a:lumMod val="65000"/>
                              <a:lumOff val="35000"/>
                            </a:schemeClr>
                          </a:solidFill>
                        </a:rPr>
                        <a:t>–</a:t>
                      </a:r>
                      <a:r>
                        <a:rPr lang="en-US" dirty="0" smtClean="0">
                          <a:solidFill>
                            <a:schemeClr val="tx1">
                              <a:lumMod val="65000"/>
                              <a:lumOff val="35000"/>
                            </a:schemeClr>
                          </a:solidFill>
                        </a:rPr>
                        <a:t> 9.0</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5.5 </a:t>
                      </a:r>
                      <a:r>
                        <a:rPr lang="mr-IN" dirty="0" smtClean="0">
                          <a:solidFill>
                            <a:schemeClr val="tx1">
                              <a:lumMod val="65000"/>
                              <a:lumOff val="35000"/>
                            </a:schemeClr>
                          </a:solidFill>
                        </a:rPr>
                        <a:t>–</a:t>
                      </a:r>
                      <a:r>
                        <a:rPr lang="en-US" dirty="0" smtClean="0">
                          <a:solidFill>
                            <a:schemeClr val="tx1">
                              <a:lumMod val="65000"/>
                              <a:lumOff val="35000"/>
                            </a:schemeClr>
                          </a:solidFill>
                        </a:rPr>
                        <a:t> 7.5</a:t>
                      </a:r>
                      <a:endParaRPr lang="en-US" dirty="0">
                        <a:solidFill>
                          <a:schemeClr val="tx1">
                            <a:lumMod val="65000"/>
                            <a:lumOff val="35000"/>
                          </a:schemeClr>
                        </a:solidFill>
                      </a:endParaRPr>
                    </a:p>
                  </a:txBody>
                  <a:tcPr/>
                </a:tc>
                <a:tc>
                  <a:txBody>
                    <a:bodyPr/>
                    <a:lstStyle/>
                    <a:p>
                      <a:pPr algn="ctr"/>
                      <a:r>
                        <a:rPr lang="en-US" dirty="0" smtClean="0">
                          <a:solidFill>
                            <a:schemeClr val="tx1">
                              <a:lumMod val="65000"/>
                              <a:lumOff val="35000"/>
                            </a:schemeClr>
                          </a:solidFill>
                        </a:rPr>
                        <a:t>3.1 </a:t>
                      </a:r>
                      <a:r>
                        <a:rPr lang="mr-IN" dirty="0" smtClean="0">
                          <a:solidFill>
                            <a:schemeClr val="tx1">
                              <a:lumMod val="65000"/>
                              <a:lumOff val="35000"/>
                            </a:schemeClr>
                          </a:solidFill>
                        </a:rPr>
                        <a:t>–</a:t>
                      </a:r>
                      <a:r>
                        <a:rPr lang="en-US" dirty="0" smtClean="0">
                          <a:solidFill>
                            <a:schemeClr val="tx1">
                              <a:lumMod val="65000"/>
                              <a:lumOff val="35000"/>
                            </a:schemeClr>
                          </a:solidFill>
                        </a:rPr>
                        <a:t> 3.2</a:t>
                      </a:r>
                      <a:endParaRPr lang="en-US" dirty="0">
                        <a:solidFill>
                          <a:schemeClr val="tx1">
                            <a:lumMod val="65000"/>
                            <a:lumOff val="35000"/>
                          </a:schemeClr>
                        </a:solidFill>
                      </a:endParaRPr>
                    </a:p>
                  </a:txBody>
                  <a:tcPr/>
                </a:tc>
              </a:tr>
            </a:tbl>
          </a:graphicData>
        </a:graphic>
      </p:graphicFrame>
      <p:sp>
        <p:nvSpPr>
          <p:cNvPr id="3" name="TextBox 2"/>
          <p:cNvSpPr txBox="1"/>
          <p:nvPr/>
        </p:nvSpPr>
        <p:spPr>
          <a:xfrm>
            <a:off x="3840543" y="6273800"/>
            <a:ext cx="4757357" cy="276999"/>
          </a:xfrm>
          <a:prstGeom prst="rect">
            <a:avLst/>
          </a:prstGeom>
          <a:noFill/>
        </p:spPr>
        <p:txBody>
          <a:bodyPr wrap="none" rtlCol="0">
            <a:spAutoFit/>
          </a:bodyPr>
          <a:lstStyle/>
          <a:p>
            <a:r>
              <a:rPr lang="en-US" sz="1200" dirty="0" smtClean="0">
                <a:solidFill>
                  <a:srgbClr val="595959"/>
                </a:solidFill>
                <a:latin typeface="Century Gothic"/>
                <a:cs typeface="Century Gothic"/>
              </a:rPr>
              <a:t>Source: Techniques In Home Winemaking, Daniel Pambianchi</a:t>
            </a:r>
            <a:endParaRPr lang="en-US" sz="1200" dirty="0">
              <a:solidFill>
                <a:srgbClr val="595959"/>
              </a:solidFill>
              <a:latin typeface="Century Gothic"/>
              <a:cs typeface="Century Gothic"/>
            </a:endParaRPr>
          </a:p>
        </p:txBody>
      </p:sp>
    </p:spTree>
    <p:extLst>
      <p:ext uri="{BB962C8B-B14F-4D97-AF65-F5344CB8AC3E}">
        <p14:creationId xmlns:p14="http://schemas.microsoft.com/office/powerpoint/2010/main" val="214793827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33202</TotalTime>
  <Words>1742</Words>
  <Application>Microsoft Macintosh PowerPoint</Application>
  <PresentationFormat>On-screen Show (4:3)</PresentationFormat>
  <Paragraphs>157</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Dunnottar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Kintz</dc:creator>
  <cp:lastModifiedBy>Steven Kintz</cp:lastModifiedBy>
  <cp:revision>102</cp:revision>
  <dcterms:created xsi:type="dcterms:W3CDTF">2018-04-21T12:55:41Z</dcterms:created>
  <dcterms:modified xsi:type="dcterms:W3CDTF">2018-06-22T11:56:20Z</dcterms:modified>
</cp:coreProperties>
</file>