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306" r:id="rId2"/>
    <p:sldId id="308" r:id="rId3"/>
    <p:sldId id="319" r:id="rId4"/>
    <p:sldId id="307" r:id="rId5"/>
    <p:sldId id="327" r:id="rId6"/>
    <p:sldId id="342" r:id="rId7"/>
    <p:sldId id="321" r:id="rId8"/>
    <p:sldId id="320" r:id="rId9"/>
    <p:sldId id="329" r:id="rId10"/>
    <p:sldId id="294" r:id="rId11"/>
    <p:sldId id="332" r:id="rId12"/>
    <p:sldId id="333" r:id="rId13"/>
    <p:sldId id="302" r:id="rId14"/>
    <p:sldId id="309" r:id="rId15"/>
    <p:sldId id="334" r:id="rId16"/>
    <p:sldId id="311" r:id="rId17"/>
    <p:sldId id="326" r:id="rId18"/>
    <p:sldId id="328" r:id="rId19"/>
    <p:sldId id="310" r:id="rId20"/>
    <p:sldId id="318" r:id="rId21"/>
    <p:sldId id="335" r:id="rId22"/>
    <p:sldId id="337" r:id="rId23"/>
    <p:sldId id="331" r:id="rId24"/>
    <p:sldId id="322" r:id="rId25"/>
    <p:sldId id="338" r:id="rId26"/>
    <p:sldId id="315" r:id="rId27"/>
    <p:sldId id="295" r:id="rId28"/>
    <p:sldId id="312" r:id="rId29"/>
    <p:sldId id="339" r:id="rId30"/>
    <p:sldId id="296" r:id="rId31"/>
    <p:sldId id="325" r:id="rId32"/>
    <p:sldId id="323" r:id="rId33"/>
    <p:sldId id="330" r:id="rId34"/>
    <p:sldId id="262" r:id="rId35"/>
    <p:sldId id="348" r:id="rId36"/>
    <p:sldId id="347" r:id="rId37"/>
    <p:sldId id="324" r:id="rId38"/>
    <p:sldId id="340" r:id="rId39"/>
    <p:sldId id="341" r:id="rId40"/>
    <p:sldId id="344" r:id="rId41"/>
    <p:sldId id="281" r:id="rId42"/>
    <p:sldId id="343" r:id="rId43"/>
    <p:sldId id="297" r:id="rId44"/>
    <p:sldId id="298" r:id="rId45"/>
    <p:sldId id="266" r:id="rId46"/>
    <p:sldId id="278"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7580" autoAdjust="0"/>
    <p:restoredTop sz="94660"/>
  </p:normalViewPr>
  <p:slideViewPr>
    <p:cSldViewPr snapToGrid="0" snapToObjects="1">
      <p:cViewPr varScale="1">
        <p:scale>
          <a:sx n="104" d="100"/>
          <a:sy n="104" d="100"/>
        </p:scale>
        <p:origin x="486" y="108"/>
      </p:cViewPr>
      <p:guideLst>
        <p:guide orient="horz" pos="2160"/>
        <p:guide pos="288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022389-9D67-DE48-B516-D5DFC5E1CEDF}" type="datetimeFigureOut">
              <a:rPr lang="en-US" smtClean="0"/>
              <a:t>1/25/24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119A21-AD1B-4443-8FF5-33232CC41337}" type="slidenum">
              <a:rPr lang="en-US" smtClean="0"/>
              <a:t>‹#›</a:t>
            </a:fld>
            <a:endParaRPr lang="en-US"/>
          </a:p>
        </p:txBody>
      </p:sp>
    </p:spTree>
    <p:extLst>
      <p:ext uri="{BB962C8B-B14F-4D97-AF65-F5344CB8AC3E}">
        <p14:creationId xmlns:p14="http://schemas.microsoft.com/office/powerpoint/2010/main" val="278863794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4164-D1B6-F749-BBAC-27126119F3B8}" type="datetimeFigureOut">
              <a:rPr lang="en-US" smtClean="0"/>
              <a:t>1/25/24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83DD0F-78FE-554B-946B-46141D8932F2}" type="slidenum">
              <a:rPr lang="en-US" smtClean="0"/>
              <a:t>‹#›</a:t>
            </a:fld>
            <a:endParaRPr lang="en-US"/>
          </a:p>
        </p:txBody>
      </p:sp>
    </p:spTree>
    <p:extLst>
      <p:ext uri="{BB962C8B-B14F-4D97-AF65-F5344CB8AC3E}">
        <p14:creationId xmlns:p14="http://schemas.microsoft.com/office/powerpoint/2010/main" val="2378513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4164-D1B6-F749-BBAC-27126119F3B8}" type="datetimeFigureOut">
              <a:rPr lang="en-US" smtClean="0"/>
              <a:t>1/25/24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83DD0F-78FE-554B-946B-46141D8932F2}" type="slidenum">
              <a:rPr lang="en-US" smtClean="0"/>
              <a:t>‹#›</a:t>
            </a:fld>
            <a:endParaRPr lang="en-US"/>
          </a:p>
        </p:txBody>
      </p:sp>
    </p:spTree>
    <p:extLst>
      <p:ext uri="{BB962C8B-B14F-4D97-AF65-F5344CB8AC3E}">
        <p14:creationId xmlns:p14="http://schemas.microsoft.com/office/powerpoint/2010/main" val="2072862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4164-D1B6-F749-BBAC-27126119F3B8}" type="datetimeFigureOut">
              <a:rPr lang="en-US" smtClean="0"/>
              <a:t>1/25/24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83DD0F-78FE-554B-946B-46141D8932F2}" type="slidenum">
              <a:rPr lang="en-US" smtClean="0"/>
              <a:t>‹#›</a:t>
            </a:fld>
            <a:endParaRPr lang="en-US"/>
          </a:p>
        </p:txBody>
      </p:sp>
    </p:spTree>
    <p:extLst>
      <p:ext uri="{BB962C8B-B14F-4D97-AF65-F5344CB8AC3E}">
        <p14:creationId xmlns:p14="http://schemas.microsoft.com/office/powerpoint/2010/main" val="1088037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4164-D1B6-F749-BBAC-27126119F3B8}" type="datetimeFigureOut">
              <a:rPr lang="en-US" smtClean="0"/>
              <a:t>1/25/24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83DD0F-78FE-554B-946B-46141D8932F2}" type="slidenum">
              <a:rPr lang="en-US" smtClean="0"/>
              <a:t>‹#›</a:t>
            </a:fld>
            <a:endParaRPr lang="en-US"/>
          </a:p>
        </p:txBody>
      </p:sp>
    </p:spTree>
    <p:extLst>
      <p:ext uri="{BB962C8B-B14F-4D97-AF65-F5344CB8AC3E}">
        <p14:creationId xmlns:p14="http://schemas.microsoft.com/office/powerpoint/2010/main" val="1411246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4164-D1B6-F749-BBAC-27126119F3B8}" type="datetimeFigureOut">
              <a:rPr lang="en-US" smtClean="0"/>
              <a:t>1/25/24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83DD0F-78FE-554B-946B-46141D8932F2}" type="slidenum">
              <a:rPr lang="en-US" smtClean="0"/>
              <a:t>‹#›</a:t>
            </a:fld>
            <a:endParaRPr lang="en-US"/>
          </a:p>
        </p:txBody>
      </p:sp>
    </p:spTree>
    <p:extLst>
      <p:ext uri="{BB962C8B-B14F-4D97-AF65-F5344CB8AC3E}">
        <p14:creationId xmlns:p14="http://schemas.microsoft.com/office/powerpoint/2010/main" val="593730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4164-D1B6-F749-BBAC-27126119F3B8}" type="datetimeFigureOut">
              <a:rPr lang="en-US" smtClean="0"/>
              <a:t>1/25/24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83DD0F-78FE-554B-946B-46141D8932F2}" type="slidenum">
              <a:rPr lang="en-US" smtClean="0"/>
              <a:t>‹#›</a:t>
            </a:fld>
            <a:endParaRPr lang="en-US"/>
          </a:p>
        </p:txBody>
      </p:sp>
    </p:spTree>
    <p:extLst>
      <p:ext uri="{BB962C8B-B14F-4D97-AF65-F5344CB8AC3E}">
        <p14:creationId xmlns:p14="http://schemas.microsoft.com/office/powerpoint/2010/main" val="3303088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4164-D1B6-F749-BBAC-27126119F3B8}" type="datetimeFigureOut">
              <a:rPr lang="en-US" smtClean="0"/>
              <a:t>1/25/24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83DD0F-78FE-554B-946B-46141D8932F2}" type="slidenum">
              <a:rPr lang="en-US" smtClean="0"/>
              <a:t>‹#›</a:t>
            </a:fld>
            <a:endParaRPr lang="en-US"/>
          </a:p>
        </p:txBody>
      </p:sp>
    </p:spTree>
    <p:extLst>
      <p:ext uri="{BB962C8B-B14F-4D97-AF65-F5344CB8AC3E}">
        <p14:creationId xmlns:p14="http://schemas.microsoft.com/office/powerpoint/2010/main" val="4243947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4164-D1B6-F749-BBAC-27126119F3B8}" type="datetimeFigureOut">
              <a:rPr lang="en-US" smtClean="0"/>
              <a:t>1/25/24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83DD0F-78FE-554B-946B-46141D8932F2}" type="slidenum">
              <a:rPr lang="en-US" smtClean="0"/>
              <a:t>‹#›</a:t>
            </a:fld>
            <a:endParaRPr lang="en-US"/>
          </a:p>
        </p:txBody>
      </p:sp>
    </p:spTree>
    <p:extLst>
      <p:ext uri="{BB962C8B-B14F-4D97-AF65-F5344CB8AC3E}">
        <p14:creationId xmlns:p14="http://schemas.microsoft.com/office/powerpoint/2010/main" val="4169667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4164-D1B6-F749-BBAC-27126119F3B8}" type="datetimeFigureOut">
              <a:rPr lang="en-US" smtClean="0"/>
              <a:t>1/25/24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83DD0F-78FE-554B-946B-46141D8932F2}" type="slidenum">
              <a:rPr lang="en-US" smtClean="0"/>
              <a:t>‹#›</a:t>
            </a:fld>
            <a:endParaRPr lang="en-US"/>
          </a:p>
        </p:txBody>
      </p:sp>
    </p:spTree>
    <p:extLst>
      <p:ext uri="{BB962C8B-B14F-4D97-AF65-F5344CB8AC3E}">
        <p14:creationId xmlns:p14="http://schemas.microsoft.com/office/powerpoint/2010/main" val="1103942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4164-D1B6-F749-BBAC-27126119F3B8}" type="datetimeFigureOut">
              <a:rPr lang="en-US" smtClean="0"/>
              <a:t>1/25/24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83DD0F-78FE-554B-946B-46141D8932F2}" type="slidenum">
              <a:rPr lang="en-US" smtClean="0"/>
              <a:t>‹#›</a:t>
            </a:fld>
            <a:endParaRPr lang="en-US"/>
          </a:p>
        </p:txBody>
      </p:sp>
    </p:spTree>
    <p:extLst>
      <p:ext uri="{BB962C8B-B14F-4D97-AF65-F5344CB8AC3E}">
        <p14:creationId xmlns:p14="http://schemas.microsoft.com/office/powerpoint/2010/main" val="2067122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4164-D1B6-F749-BBAC-27126119F3B8}" type="datetimeFigureOut">
              <a:rPr lang="en-US" smtClean="0"/>
              <a:t>1/25/24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83DD0F-78FE-554B-946B-46141D8932F2}" type="slidenum">
              <a:rPr lang="en-US" smtClean="0"/>
              <a:t>‹#›</a:t>
            </a:fld>
            <a:endParaRPr lang="en-US"/>
          </a:p>
        </p:txBody>
      </p:sp>
    </p:spTree>
    <p:extLst>
      <p:ext uri="{BB962C8B-B14F-4D97-AF65-F5344CB8AC3E}">
        <p14:creationId xmlns:p14="http://schemas.microsoft.com/office/powerpoint/2010/main" val="3605528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4164-D1B6-F749-BBAC-27126119F3B8}" type="datetimeFigureOut">
              <a:rPr lang="en-US" smtClean="0"/>
              <a:t>1/25/24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83DD0F-78FE-554B-946B-46141D8932F2}" type="slidenum">
              <a:rPr lang="en-US" smtClean="0"/>
              <a:t>‹#›</a:t>
            </a:fld>
            <a:endParaRPr lang="en-US"/>
          </a:p>
        </p:txBody>
      </p:sp>
    </p:spTree>
    <p:extLst>
      <p:ext uri="{BB962C8B-B14F-4D97-AF65-F5344CB8AC3E}">
        <p14:creationId xmlns:p14="http://schemas.microsoft.com/office/powerpoint/2010/main" val="29922848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jpg"/></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gwi.missouri.edu/"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augustawinery.com/" TargetMode="External"/><Relationship Id="rId2" Type="http://schemas.openxmlformats.org/officeDocument/2006/relationships/hyperlink" Target="https://stonehillwinery.com/" TargetMode="External"/><Relationship Id="rId1" Type="http://schemas.openxmlformats.org/officeDocument/2006/relationships/slideLayout" Target="../slideLayouts/slideLayout2.xml"/><Relationship Id="rId6" Type="http://schemas.openxmlformats.org/officeDocument/2006/relationships/hyperlink" Target="https://missouriwine.org/" TargetMode="External"/><Relationship Id="rId5" Type="http://schemas.openxmlformats.org/officeDocument/2006/relationships/hyperlink" Target="https://adampuchtawine.com/" TargetMode="External"/><Relationship Id="rId4" Type="http://schemas.openxmlformats.org/officeDocument/2006/relationships/hyperlink" Target="https://www.edg-clif.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702231-A5EC-15C6-22B3-EB2296F8C954}"/>
              </a:ext>
            </a:extLst>
          </p:cNvPr>
          <p:cNvPicPr>
            <a:picLocks noChangeAspect="1"/>
          </p:cNvPicPr>
          <p:nvPr/>
        </p:nvPicPr>
        <p:blipFill>
          <a:blip r:embed="rId2"/>
          <a:stretch>
            <a:fillRect/>
          </a:stretch>
        </p:blipFill>
        <p:spPr>
          <a:xfrm>
            <a:off x="608225" y="1384767"/>
            <a:ext cx="8240211" cy="5088549"/>
          </a:xfrm>
          <a:prstGeom prst="rect">
            <a:avLst/>
          </a:prstGeom>
        </p:spPr>
      </p:pic>
      <p:sp>
        <p:nvSpPr>
          <p:cNvPr id="8" name="Title 1">
            <a:extLst>
              <a:ext uri="{FF2B5EF4-FFF2-40B4-BE49-F238E27FC236}">
                <a16:creationId xmlns:a16="http://schemas.microsoft.com/office/drawing/2014/main" id="{4F6BF7E0-F648-B1BF-A11C-6C6A559E5BD2}"/>
              </a:ext>
            </a:extLst>
          </p:cNvPr>
          <p:cNvSpPr txBox="1">
            <a:spLocks/>
          </p:cNvSpPr>
          <p:nvPr/>
        </p:nvSpPr>
        <p:spPr>
          <a:xfrm>
            <a:off x="357090" y="199402"/>
            <a:ext cx="8429820" cy="114910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C00000"/>
                </a:solidFill>
              </a:rPr>
              <a:t>2023 Missouri Wines Gold Medal Winners</a:t>
            </a:r>
            <a:br>
              <a:rPr lang="en-US" sz="2000" b="1" dirty="0">
                <a:solidFill>
                  <a:srgbClr val="C00000"/>
                </a:solidFill>
              </a:rPr>
            </a:br>
            <a:r>
              <a:rPr lang="en-US" sz="2000" b="1" dirty="0">
                <a:solidFill>
                  <a:srgbClr val="C00000"/>
                </a:solidFill>
              </a:rPr>
              <a:t>www.missouriwine.org</a:t>
            </a:r>
          </a:p>
        </p:txBody>
      </p:sp>
    </p:spTree>
    <p:extLst>
      <p:ext uri="{BB962C8B-B14F-4D97-AF65-F5344CB8AC3E}">
        <p14:creationId xmlns:p14="http://schemas.microsoft.com/office/powerpoint/2010/main" val="1100307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40700" cy="652462"/>
          </a:xfrm>
        </p:spPr>
        <p:txBody>
          <a:bodyPr>
            <a:normAutofit fontScale="90000"/>
          </a:bodyPr>
          <a:lstStyle/>
          <a:p>
            <a:r>
              <a:rPr lang="en-US" dirty="0"/>
              <a:t>             Defiance Ridge Vineyard</a:t>
            </a:r>
          </a:p>
        </p:txBody>
      </p:sp>
      <p:pic>
        <p:nvPicPr>
          <p:cNvPr id="4" name="Content Placeholder 3" descr="download.jpg"/>
          <p:cNvPicPr>
            <a:picLocks noGrp="1" noChangeAspect="1"/>
          </p:cNvPicPr>
          <p:nvPr>
            <p:ph idx="1"/>
          </p:nvPr>
        </p:nvPicPr>
        <p:blipFill>
          <a:blip r:embed="rId2">
            <a:extLst>
              <a:ext uri="{28A0092B-C50C-407E-A947-70E740481C1C}">
                <a14:useLocalDpi xmlns:a14="http://schemas.microsoft.com/office/drawing/2010/main" val="0"/>
              </a:ext>
            </a:extLst>
          </a:blip>
          <a:srcRect t="8678" b="8678"/>
          <a:stretch>
            <a:fillRect/>
          </a:stretch>
        </p:blipFill>
        <p:spPr>
          <a:xfrm>
            <a:off x="172636" y="1052291"/>
            <a:ext cx="4965700" cy="2730944"/>
          </a:xfrm>
        </p:spPr>
      </p:pic>
      <p:pic>
        <p:nvPicPr>
          <p:cNvPr id="6" name="Picture 5"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5779" y="4913833"/>
            <a:ext cx="770168" cy="1028214"/>
          </a:xfrm>
          <a:prstGeom prst="rect">
            <a:avLst/>
          </a:prstGeom>
        </p:spPr>
      </p:pic>
      <p:pic>
        <p:nvPicPr>
          <p:cNvPr id="7" name="Picture 6" descr="ima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258" y="3448648"/>
            <a:ext cx="2806700" cy="2806700"/>
          </a:xfrm>
          <a:prstGeom prst="rect">
            <a:avLst/>
          </a:prstGeom>
        </p:spPr>
      </p:pic>
      <p:pic>
        <p:nvPicPr>
          <p:cNvPr id="8" name="Picture 7" descr="A shelf with bottles of alcohol on it&#10;&#10;Description automatically generated with low confidence">
            <a:extLst>
              <a:ext uri="{FF2B5EF4-FFF2-40B4-BE49-F238E27FC236}">
                <a16:creationId xmlns:a16="http://schemas.microsoft.com/office/drawing/2014/main" id="{6554DF9C-6626-EB0F-9755-F4313C4270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6350" y="1204521"/>
            <a:ext cx="2749026" cy="2061770"/>
          </a:xfrm>
          <a:prstGeom prst="rect">
            <a:avLst/>
          </a:prstGeom>
        </p:spPr>
      </p:pic>
      <p:pic>
        <p:nvPicPr>
          <p:cNvPr id="9" name="Content Placeholder 4" descr="A picture containing outdoor, sky, tree, several&#10;&#10;Description automatically generated">
            <a:extLst>
              <a:ext uri="{FF2B5EF4-FFF2-40B4-BE49-F238E27FC236}">
                <a16:creationId xmlns:a16="http://schemas.microsoft.com/office/drawing/2014/main" id="{47405D67-2922-991B-0B21-53DDA658A9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62144" y="3083833"/>
            <a:ext cx="4435756" cy="3326817"/>
          </a:xfrm>
          <a:prstGeom prst="rect">
            <a:avLst/>
          </a:prstGeom>
        </p:spPr>
      </p:pic>
    </p:spTree>
    <p:extLst>
      <p:ext uri="{BB962C8B-B14F-4D97-AF65-F5344CB8AC3E}">
        <p14:creationId xmlns:p14="http://schemas.microsoft.com/office/powerpoint/2010/main" val="3965567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1896BB-99CE-57D6-A7CE-B8B748B3481A}"/>
              </a:ext>
            </a:extLst>
          </p:cNvPr>
          <p:cNvPicPr>
            <a:picLocks noChangeAspect="1"/>
          </p:cNvPicPr>
          <p:nvPr/>
        </p:nvPicPr>
        <p:blipFill>
          <a:blip r:embed="rId2"/>
          <a:stretch>
            <a:fillRect/>
          </a:stretch>
        </p:blipFill>
        <p:spPr>
          <a:xfrm>
            <a:off x="2895600" y="809625"/>
            <a:ext cx="3352800" cy="5238750"/>
          </a:xfrm>
          <a:prstGeom prst="rect">
            <a:avLst/>
          </a:prstGeom>
        </p:spPr>
      </p:pic>
      <p:sp>
        <p:nvSpPr>
          <p:cNvPr id="4" name="Rectangle: Folded Corner 3">
            <a:extLst>
              <a:ext uri="{FF2B5EF4-FFF2-40B4-BE49-F238E27FC236}">
                <a16:creationId xmlns:a16="http://schemas.microsoft.com/office/drawing/2014/main" id="{7A125069-CAC2-CA1E-662B-6784CF14094D}"/>
              </a:ext>
            </a:extLst>
          </p:cNvPr>
          <p:cNvSpPr/>
          <p:nvPr/>
        </p:nvSpPr>
        <p:spPr>
          <a:xfrm rot="1664676">
            <a:off x="6236257" y="4987288"/>
            <a:ext cx="1360737" cy="1312256"/>
          </a:xfrm>
          <a:prstGeom prst="foldedCorner">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dirty="0"/>
              <a:t>$39</a:t>
            </a:r>
            <a:endParaRPr lang="en-US" sz="2400" dirty="0"/>
          </a:p>
        </p:txBody>
      </p:sp>
      <p:sp>
        <p:nvSpPr>
          <p:cNvPr id="2" name="Rectangle: Folded Corner 1">
            <a:extLst>
              <a:ext uri="{FF2B5EF4-FFF2-40B4-BE49-F238E27FC236}">
                <a16:creationId xmlns:a16="http://schemas.microsoft.com/office/drawing/2014/main" id="{D959B48F-CAB8-B159-EB6B-D0904D30B358}"/>
              </a:ext>
            </a:extLst>
          </p:cNvPr>
          <p:cNvSpPr/>
          <p:nvPr/>
        </p:nvSpPr>
        <p:spPr>
          <a:xfrm>
            <a:off x="858981" y="4673598"/>
            <a:ext cx="7860145" cy="1939636"/>
          </a:xfrm>
          <a:prstGeom prst="foldedCorner">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9550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1896BB-99CE-57D6-A7CE-B8B748B3481A}"/>
              </a:ext>
            </a:extLst>
          </p:cNvPr>
          <p:cNvPicPr>
            <a:picLocks noChangeAspect="1"/>
          </p:cNvPicPr>
          <p:nvPr/>
        </p:nvPicPr>
        <p:blipFill>
          <a:blip r:embed="rId2"/>
          <a:stretch>
            <a:fillRect/>
          </a:stretch>
        </p:blipFill>
        <p:spPr>
          <a:xfrm>
            <a:off x="2895600" y="809625"/>
            <a:ext cx="3352800" cy="5238750"/>
          </a:xfrm>
          <a:prstGeom prst="rect">
            <a:avLst/>
          </a:prstGeom>
        </p:spPr>
      </p:pic>
      <p:sp>
        <p:nvSpPr>
          <p:cNvPr id="4" name="Rectangle: Folded Corner 3">
            <a:extLst>
              <a:ext uri="{FF2B5EF4-FFF2-40B4-BE49-F238E27FC236}">
                <a16:creationId xmlns:a16="http://schemas.microsoft.com/office/drawing/2014/main" id="{7A125069-CAC2-CA1E-662B-6784CF14094D}"/>
              </a:ext>
            </a:extLst>
          </p:cNvPr>
          <p:cNvSpPr/>
          <p:nvPr/>
        </p:nvSpPr>
        <p:spPr>
          <a:xfrm rot="1664676">
            <a:off x="6236257" y="4987288"/>
            <a:ext cx="1360737" cy="1312256"/>
          </a:xfrm>
          <a:prstGeom prst="foldedCorner">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dirty="0"/>
              <a:t>$39</a:t>
            </a:r>
            <a:endParaRPr lang="en-US" sz="2400" dirty="0"/>
          </a:p>
        </p:txBody>
      </p:sp>
    </p:spTree>
    <p:extLst>
      <p:ext uri="{BB962C8B-B14F-4D97-AF65-F5344CB8AC3E}">
        <p14:creationId xmlns:p14="http://schemas.microsoft.com/office/powerpoint/2010/main" val="1621088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3C506-5029-3DD3-48AB-1EF4609493B8}"/>
              </a:ext>
            </a:extLst>
          </p:cNvPr>
          <p:cNvSpPr>
            <a:spLocks noGrp="1"/>
          </p:cNvSpPr>
          <p:nvPr>
            <p:ph type="title"/>
          </p:nvPr>
        </p:nvSpPr>
        <p:spPr>
          <a:xfrm>
            <a:off x="267235" y="303850"/>
            <a:ext cx="3504888" cy="1131994"/>
          </a:xfrm>
        </p:spPr>
        <p:txBody>
          <a:bodyPr>
            <a:normAutofit fontScale="90000"/>
          </a:bodyPr>
          <a:lstStyle/>
          <a:p>
            <a:r>
              <a:rPr lang="en-US" dirty="0"/>
              <a:t>Adam Puchta</a:t>
            </a:r>
            <a:br>
              <a:rPr lang="en-US" dirty="0"/>
            </a:br>
            <a:r>
              <a:rPr lang="en-US" dirty="0"/>
              <a:t> Winery</a:t>
            </a:r>
          </a:p>
        </p:txBody>
      </p:sp>
      <p:pic>
        <p:nvPicPr>
          <p:cNvPr id="4" name="Picture 3">
            <a:extLst>
              <a:ext uri="{FF2B5EF4-FFF2-40B4-BE49-F238E27FC236}">
                <a16:creationId xmlns:a16="http://schemas.microsoft.com/office/drawing/2014/main" id="{DD1D5DD2-9376-4EAC-7A6A-4F20522591AC}"/>
              </a:ext>
            </a:extLst>
          </p:cNvPr>
          <p:cNvPicPr>
            <a:picLocks noChangeAspect="1"/>
          </p:cNvPicPr>
          <p:nvPr/>
        </p:nvPicPr>
        <p:blipFill>
          <a:blip r:embed="rId2"/>
          <a:stretch>
            <a:fillRect/>
          </a:stretch>
        </p:blipFill>
        <p:spPr>
          <a:xfrm>
            <a:off x="471589" y="1619326"/>
            <a:ext cx="3300534" cy="2776150"/>
          </a:xfrm>
          <a:prstGeom prst="rect">
            <a:avLst/>
          </a:prstGeom>
        </p:spPr>
      </p:pic>
      <p:pic>
        <p:nvPicPr>
          <p:cNvPr id="6" name="Picture 5">
            <a:extLst>
              <a:ext uri="{FF2B5EF4-FFF2-40B4-BE49-F238E27FC236}">
                <a16:creationId xmlns:a16="http://schemas.microsoft.com/office/drawing/2014/main" id="{75D9B162-5B14-52A5-FB4C-03AA27B94820}"/>
              </a:ext>
            </a:extLst>
          </p:cNvPr>
          <p:cNvPicPr>
            <a:picLocks noChangeAspect="1"/>
          </p:cNvPicPr>
          <p:nvPr/>
        </p:nvPicPr>
        <p:blipFill>
          <a:blip r:embed="rId3"/>
          <a:stretch>
            <a:fillRect/>
          </a:stretch>
        </p:blipFill>
        <p:spPr>
          <a:xfrm>
            <a:off x="4375447" y="3756380"/>
            <a:ext cx="4053133" cy="2557334"/>
          </a:xfrm>
          <a:prstGeom prst="rect">
            <a:avLst/>
          </a:prstGeom>
        </p:spPr>
      </p:pic>
      <p:pic>
        <p:nvPicPr>
          <p:cNvPr id="8" name="Picture 7">
            <a:extLst>
              <a:ext uri="{FF2B5EF4-FFF2-40B4-BE49-F238E27FC236}">
                <a16:creationId xmlns:a16="http://schemas.microsoft.com/office/drawing/2014/main" id="{DF389805-0402-B3AC-C123-ED4FAFF839DC}"/>
              </a:ext>
            </a:extLst>
          </p:cNvPr>
          <p:cNvPicPr>
            <a:picLocks noChangeAspect="1"/>
          </p:cNvPicPr>
          <p:nvPr/>
        </p:nvPicPr>
        <p:blipFill>
          <a:blip r:embed="rId4"/>
          <a:stretch>
            <a:fillRect/>
          </a:stretch>
        </p:blipFill>
        <p:spPr>
          <a:xfrm>
            <a:off x="516225" y="4578959"/>
            <a:ext cx="3211261" cy="1734755"/>
          </a:xfrm>
          <a:prstGeom prst="rect">
            <a:avLst/>
          </a:prstGeom>
        </p:spPr>
      </p:pic>
      <p:pic>
        <p:nvPicPr>
          <p:cNvPr id="10" name="Picture 9">
            <a:extLst>
              <a:ext uri="{FF2B5EF4-FFF2-40B4-BE49-F238E27FC236}">
                <a16:creationId xmlns:a16="http://schemas.microsoft.com/office/drawing/2014/main" id="{EA333307-0457-CCA5-C992-3FFC6B7A92A2}"/>
              </a:ext>
            </a:extLst>
          </p:cNvPr>
          <p:cNvPicPr>
            <a:picLocks noChangeAspect="1"/>
          </p:cNvPicPr>
          <p:nvPr/>
        </p:nvPicPr>
        <p:blipFill>
          <a:blip r:embed="rId5"/>
          <a:stretch>
            <a:fillRect/>
          </a:stretch>
        </p:blipFill>
        <p:spPr>
          <a:xfrm>
            <a:off x="4288527" y="389307"/>
            <a:ext cx="4140053" cy="3251201"/>
          </a:xfrm>
          <a:prstGeom prst="rect">
            <a:avLst/>
          </a:prstGeom>
        </p:spPr>
      </p:pic>
    </p:spTree>
    <p:extLst>
      <p:ext uri="{BB962C8B-B14F-4D97-AF65-F5344CB8AC3E}">
        <p14:creationId xmlns:p14="http://schemas.microsoft.com/office/powerpoint/2010/main" val="2192636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A52E67-C79E-EC04-CF9B-64520B978D93}"/>
              </a:ext>
            </a:extLst>
          </p:cNvPr>
          <p:cNvPicPr>
            <a:picLocks noChangeAspect="1"/>
          </p:cNvPicPr>
          <p:nvPr/>
        </p:nvPicPr>
        <p:blipFill>
          <a:blip r:embed="rId2"/>
          <a:stretch>
            <a:fillRect/>
          </a:stretch>
        </p:blipFill>
        <p:spPr>
          <a:xfrm>
            <a:off x="840508" y="997236"/>
            <a:ext cx="7610764" cy="4355519"/>
          </a:xfrm>
          <a:prstGeom prst="rect">
            <a:avLst/>
          </a:prstGeom>
        </p:spPr>
      </p:pic>
      <p:sp>
        <p:nvSpPr>
          <p:cNvPr id="6" name="Rectangle: Folded Corner 5">
            <a:extLst>
              <a:ext uri="{FF2B5EF4-FFF2-40B4-BE49-F238E27FC236}">
                <a16:creationId xmlns:a16="http://schemas.microsoft.com/office/drawing/2014/main" id="{20B8BCC5-8D2E-BDEF-3AD4-C5C0BB8BF452}"/>
              </a:ext>
            </a:extLst>
          </p:cNvPr>
          <p:cNvSpPr/>
          <p:nvPr/>
        </p:nvSpPr>
        <p:spPr>
          <a:xfrm rot="1664676">
            <a:off x="6051528" y="811057"/>
            <a:ext cx="1360737" cy="1312256"/>
          </a:xfrm>
          <a:prstGeom prst="foldedCorner">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dirty="0"/>
              <a:t>$14</a:t>
            </a:r>
            <a:endParaRPr lang="en-US" sz="2400" dirty="0"/>
          </a:p>
        </p:txBody>
      </p:sp>
      <p:sp>
        <p:nvSpPr>
          <p:cNvPr id="7" name="Rectangle: Folded Corner 6">
            <a:extLst>
              <a:ext uri="{FF2B5EF4-FFF2-40B4-BE49-F238E27FC236}">
                <a16:creationId xmlns:a16="http://schemas.microsoft.com/office/drawing/2014/main" id="{E3FF48FB-A4F6-F7DF-2E75-97847449ECDD}"/>
              </a:ext>
            </a:extLst>
          </p:cNvPr>
          <p:cNvSpPr/>
          <p:nvPr/>
        </p:nvSpPr>
        <p:spPr>
          <a:xfrm>
            <a:off x="2225964" y="184727"/>
            <a:ext cx="6640945" cy="6103515"/>
          </a:xfrm>
          <a:prstGeom prst="foldedCorner">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46FFDD3-A3D7-057E-ED7F-7DF3BBC2EB68}"/>
              </a:ext>
            </a:extLst>
          </p:cNvPr>
          <p:cNvPicPr>
            <a:picLocks noChangeAspect="1"/>
          </p:cNvPicPr>
          <p:nvPr/>
        </p:nvPicPr>
        <p:blipFill>
          <a:blip r:embed="rId3"/>
          <a:stretch>
            <a:fillRect/>
          </a:stretch>
        </p:blipFill>
        <p:spPr>
          <a:xfrm>
            <a:off x="3972503" y="4789633"/>
            <a:ext cx="3333750" cy="990600"/>
          </a:xfrm>
          <a:prstGeom prst="rect">
            <a:avLst/>
          </a:prstGeom>
        </p:spPr>
      </p:pic>
    </p:spTree>
    <p:extLst>
      <p:ext uri="{BB962C8B-B14F-4D97-AF65-F5344CB8AC3E}">
        <p14:creationId xmlns:p14="http://schemas.microsoft.com/office/powerpoint/2010/main" val="922839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A52E67-C79E-EC04-CF9B-64520B978D93}"/>
              </a:ext>
            </a:extLst>
          </p:cNvPr>
          <p:cNvPicPr>
            <a:picLocks noChangeAspect="1"/>
          </p:cNvPicPr>
          <p:nvPr/>
        </p:nvPicPr>
        <p:blipFill>
          <a:blip r:embed="rId2"/>
          <a:stretch>
            <a:fillRect/>
          </a:stretch>
        </p:blipFill>
        <p:spPr>
          <a:xfrm>
            <a:off x="840508" y="997236"/>
            <a:ext cx="7610764" cy="4355519"/>
          </a:xfrm>
          <a:prstGeom prst="rect">
            <a:avLst/>
          </a:prstGeom>
        </p:spPr>
      </p:pic>
      <p:sp>
        <p:nvSpPr>
          <p:cNvPr id="6" name="Rectangle: Folded Corner 5">
            <a:extLst>
              <a:ext uri="{FF2B5EF4-FFF2-40B4-BE49-F238E27FC236}">
                <a16:creationId xmlns:a16="http://schemas.microsoft.com/office/drawing/2014/main" id="{20B8BCC5-8D2E-BDEF-3AD4-C5C0BB8BF452}"/>
              </a:ext>
            </a:extLst>
          </p:cNvPr>
          <p:cNvSpPr/>
          <p:nvPr/>
        </p:nvSpPr>
        <p:spPr>
          <a:xfrm rot="1664676">
            <a:off x="6051528" y="811057"/>
            <a:ext cx="1360737" cy="1312256"/>
          </a:xfrm>
          <a:prstGeom prst="foldedCorner">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dirty="0"/>
              <a:t>$14</a:t>
            </a:r>
            <a:endParaRPr lang="en-US" sz="2400" dirty="0"/>
          </a:p>
        </p:txBody>
      </p:sp>
    </p:spTree>
    <p:extLst>
      <p:ext uri="{BB962C8B-B14F-4D97-AF65-F5344CB8AC3E}">
        <p14:creationId xmlns:p14="http://schemas.microsoft.com/office/powerpoint/2010/main" val="69878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135032C-B6FE-9A0C-5C49-980A2F64F8D2}"/>
              </a:ext>
            </a:extLst>
          </p:cNvPr>
          <p:cNvPicPr>
            <a:picLocks noChangeAspect="1"/>
          </p:cNvPicPr>
          <p:nvPr/>
        </p:nvPicPr>
        <p:blipFill>
          <a:blip r:embed="rId2"/>
          <a:stretch>
            <a:fillRect/>
          </a:stretch>
        </p:blipFill>
        <p:spPr>
          <a:xfrm>
            <a:off x="411018" y="634908"/>
            <a:ext cx="8321963" cy="4519891"/>
          </a:xfrm>
          <a:prstGeom prst="rect">
            <a:avLst/>
          </a:prstGeom>
        </p:spPr>
      </p:pic>
    </p:spTree>
    <p:extLst>
      <p:ext uri="{BB962C8B-B14F-4D97-AF65-F5344CB8AC3E}">
        <p14:creationId xmlns:p14="http://schemas.microsoft.com/office/powerpoint/2010/main" val="3384160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nners">
            <a:extLst>
              <a:ext uri="{FF2B5EF4-FFF2-40B4-BE49-F238E27FC236}">
                <a16:creationId xmlns:a16="http://schemas.microsoft.com/office/drawing/2014/main" id="{232DE234-1EA2-8746-8D6C-215738A5144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1382" y="758825"/>
            <a:ext cx="1984807" cy="298178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E750E49-5038-3E4B-C14D-EAC952B97633}"/>
              </a:ext>
            </a:extLst>
          </p:cNvPr>
          <p:cNvSpPr txBox="1"/>
          <p:nvPr/>
        </p:nvSpPr>
        <p:spPr>
          <a:xfrm>
            <a:off x="3703782" y="583242"/>
            <a:ext cx="4428836" cy="2308324"/>
          </a:xfrm>
          <a:prstGeom prst="rect">
            <a:avLst/>
          </a:prstGeom>
          <a:noFill/>
        </p:spPr>
        <p:txBody>
          <a:bodyPr wrap="square">
            <a:spAutoFit/>
          </a:bodyPr>
          <a:lstStyle/>
          <a:p>
            <a:r>
              <a:rPr lang="en-US" sz="1800" b="0" i="0" u="none" strike="noStrike" dirty="0">
                <a:solidFill>
                  <a:srgbClr val="000000"/>
                </a:solidFill>
                <a:effectLst/>
                <a:latin typeface="Times New Roman" panose="02020603050405020304" pitchFamily="18" charset="0"/>
              </a:rPr>
              <a:t>The </a:t>
            </a:r>
            <a:r>
              <a:rPr lang="en-US" sz="1800" b="0" i="0" u="none" strike="noStrike" dirty="0" err="1">
                <a:solidFill>
                  <a:srgbClr val="000000"/>
                </a:solidFill>
                <a:effectLst/>
                <a:latin typeface="Times New Roman" panose="02020603050405020304" pitchFamily="18" charset="0"/>
              </a:rPr>
              <a:t>Husmann</a:t>
            </a:r>
            <a:r>
              <a:rPr lang="en-US" sz="1800" b="0" i="0" u="none" strike="noStrike" dirty="0">
                <a:solidFill>
                  <a:srgbClr val="000000"/>
                </a:solidFill>
                <a:effectLst/>
                <a:latin typeface="Times New Roman" panose="02020603050405020304" pitchFamily="18" charset="0"/>
              </a:rPr>
              <a:t>-Jaeger award for best white varietal wine went to </a:t>
            </a:r>
            <a:r>
              <a:rPr lang="en-US" sz="1800" b="1" i="0" u="none" strike="noStrike" dirty="0">
                <a:solidFill>
                  <a:srgbClr val="000000"/>
                </a:solidFill>
                <a:effectLst/>
                <a:latin typeface="Times New Roman" panose="02020603050405020304" pitchFamily="18" charset="0"/>
              </a:rPr>
              <a:t>St. James Winery’s 2022 Vignoles</a:t>
            </a:r>
            <a:r>
              <a:rPr lang="en-US" sz="1800" b="0" i="0" u="none" strike="noStrike" dirty="0">
                <a:solidFill>
                  <a:srgbClr val="000000"/>
                </a:solidFill>
                <a:effectLst/>
                <a:latin typeface="Times New Roman" panose="02020603050405020304" pitchFamily="18" charset="0"/>
              </a:rPr>
              <a:t>. This is the first year this award is being presented and it is named after George </a:t>
            </a:r>
            <a:r>
              <a:rPr lang="en-US" sz="1800" b="0" i="0" u="none" strike="noStrike" dirty="0" err="1">
                <a:solidFill>
                  <a:srgbClr val="000000"/>
                </a:solidFill>
                <a:effectLst/>
                <a:latin typeface="Times New Roman" panose="02020603050405020304" pitchFamily="18" charset="0"/>
              </a:rPr>
              <a:t>Husmann</a:t>
            </a:r>
            <a:r>
              <a:rPr lang="en-US" sz="1800" b="0" i="0" u="none" strike="noStrike" dirty="0">
                <a:solidFill>
                  <a:srgbClr val="000000"/>
                </a:solidFill>
                <a:effectLst/>
                <a:latin typeface="Times New Roman" panose="02020603050405020304" pitchFamily="18" charset="0"/>
              </a:rPr>
              <a:t> and Hermann Jaeger. Both of these influential men were integral in the early development of the Missouri wine industry.</a:t>
            </a:r>
            <a:r>
              <a:rPr lang="en-US" dirty="0"/>
              <a:t> </a:t>
            </a:r>
          </a:p>
        </p:txBody>
      </p:sp>
      <p:sp>
        <p:nvSpPr>
          <p:cNvPr id="9" name="TextBox 8">
            <a:extLst>
              <a:ext uri="{FF2B5EF4-FFF2-40B4-BE49-F238E27FC236}">
                <a16:creationId xmlns:a16="http://schemas.microsoft.com/office/drawing/2014/main" id="{A2C4E4B3-3999-208C-52CF-E2BDF562D68F}"/>
              </a:ext>
            </a:extLst>
          </p:cNvPr>
          <p:cNvSpPr txBox="1"/>
          <p:nvPr/>
        </p:nvSpPr>
        <p:spPr>
          <a:xfrm>
            <a:off x="531090" y="4142017"/>
            <a:ext cx="7957127" cy="1477328"/>
          </a:xfrm>
          <a:prstGeom prst="rect">
            <a:avLst/>
          </a:prstGeom>
          <a:noFill/>
        </p:spPr>
        <p:txBody>
          <a:bodyPr wrap="square">
            <a:spAutoFit/>
          </a:bodyPr>
          <a:lstStyle/>
          <a:p>
            <a:r>
              <a:rPr lang="en-US" sz="1800" b="0" i="0" u="none" strike="noStrike" dirty="0">
                <a:solidFill>
                  <a:srgbClr val="000000"/>
                </a:solidFill>
                <a:effectLst/>
                <a:latin typeface="Times New Roman" panose="02020603050405020304" pitchFamily="18" charset="0"/>
              </a:rPr>
              <a:t>“We are honored to be recognized for the best white varietal wine in Missouri,” says Andrew Meggitt, St. James Winery Executive Winemaker. “Given the changes in our climate, our teams in the cellar and vineyard have been working hard to make adjustments to how we grow grapes and make wine. This award confirms that the changes we are making are increasing quality.”</a:t>
            </a:r>
            <a:r>
              <a:rPr lang="en-US" dirty="0"/>
              <a:t> </a:t>
            </a:r>
          </a:p>
        </p:txBody>
      </p:sp>
    </p:spTree>
    <p:extLst>
      <p:ext uri="{BB962C8B-B14F-4D97-AF65-F5344CB8AC3E}">
        <p14:creationId xmlns:p14="http://schemas.microsoft.com/office/powerpoint/2010/main" val="3857997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0D864D-FBA1-F15B-75E0-D2BDBBF364FA}"/>
              </a:ext>
            </a:extLst>
          </p:cNvPr>
          <p:cNvPicPr>
            <a:picLocks noChangeAspect="1"/>
          </p:cNvPicPr>
          <p:nvPr/>
        </p:nvPicPr>
        <p:blipFill>
          <a:blip r:embed="rId2"/>
          <a:stretch>
            <a:fillRect/>
          </a:stretch>
        </p:blipFill>
        <p:spPr>
          <a:xfrm>
            <a:off x="526473" y="564600"/>
            <a:ext cx="7615574" cy="5728799"/>
          </a:xfrm>
          <a:prstGeom prst="rect">
            <a:avLst/>
          </a:prstGeom>
        </p:spPr>
      </p:pic>
      <p:sp>
        <p:nvSpPr>
          <p:cNvPr id="2" name="Rectangle: Folded Corner 1">
            <a:extLst>
              <a:ext uri="{FF2B5EF4-FFF2-40B4-BE49-F238E27FC236}">
                <a16:creationId xmlns:a16="http://schemas.microsoft.com/office/drawing/2014/main" id="{9671740B-EF1E-D152-D6FA-F5F0FB74B851}"/>
              </a:ext>
            </a:extLst>
          </p:cNvPr>
          <p:cNvSpPr/>
          <p:nvPr/>
        </p:nvSpPr>
        <p:spPr>
          <a:xfrm rot="1664676">
            <a:off x="6125420" y="2605912"/>
            <a:ext cx="1360737" cy="1312256"/>
          </a:xfrm>
          <a:prstGeom prst="foldedCorner">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dirty="0"/>
              <a:t>$11</a:t>
            </a:r>
            <a:endParaRPr lang="en-US" sz="2400" dirty="0"/>
          </a:p>
        </p:txBody>
      </p:sp>
      <p:sp>
        <p:nvSpPr>
          <p:cNvPr id="3" name="Rectangle: Folded Corner 2">
            <a:extLst>
              <a:ext uri="{FF2B5EF4-FFF2-40B4-BE49-F238E27FC236}">
                <a16:creationId xmlns:a16="http://schemas.microsoft.com/office/drawing/2014/main" id="{09763760-ADFF-3107-82EA-0DB286242F8C}"/>
              </a:ext>
            </a:extLst>
          </p:cNvPr>
          <p:cNvSpPr/>
          <p:nvPr/>
        </p:nvSpPr>
        <p:spPr>
          <a:xfrm>
            <a:off x="3953164" y="979055"/>
            <a:ext cx="4433454" cy="3435927"/>
          </a:xfrm>
          <a:prstGeom prst="foldedCorner">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4" name="Rectangle: Folded Corner 3">
            <a:extLst>
              <a:ext uri="{FF2B5EF4-FFF2-40B4-BE49-F238E27FC236}">
                <a16:creationId xmlns:a16="http://schemas.microsoft.com/office/drawing/2014/main" id="{F4F6567A-6DCB-0789-4484-903620A4F897}"/>
              </a:ext>
            </a:extLst>
          </p:cNvPr>
          <p:cNvSpPr/>
          <p:nvPr/>
        </p:nvSpPr>
        <p:spPr>
          <a:xfrm>
            <a:off x="438727" y="4627418"/>
            <a:ext cx="8539018" cy="2004291"/>
          </a:xfrm>
          <a:prstGeom prst="foldedCorner">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2BD9816-9F72-0B53-BD69-5CCDE3B20EDA}"/>
              </a:ext>
            </a:extLst>
          </p:cNvPr>
          <p:cNvPicPr>
            <a:picLocks noChangeAspect="1"/>
          </p:cNvPicPr>
          <p:nvPr/>
        </p:nvPicPr>
        <p:blipFill>
          <a:blip r:embed="rId3"/>
          <a:stretch>
            <a:fillRect/>
          </a:stretch>
        </p:blipFill>
        <p:spPr>
          <a:xfrm>
            <a:off x="2564442" y="5280863"/>
            <a:ext cx="3333750" cy="990600"/>
          </a:xfrm>
          <a:prstGeom prst="rect">
            <a:avLst/>
          </a:prstGeom>
        </p:spPr>
      </p:pic>
    </p:spTree>
    <p:extLst>
      <p:ext uri="{BB962C8B-B14F-4D97-AF65-F5344CB8AC3E}">
        <p14:creationId xmlns:p14="http://schemas.microsoft.com/office/powerpoint/2010/main" val="72084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0D864D-FBA1-F15B-75E0-D2BDBBF364FA}"/>
              </a:ext>
            </a:extLst>
          </p:cNvPr>
          <p:cNvPicPr>
            <a:picLocks noChangeAspect="1"/>
          </p:cNvPicPr>
          <p:nvPr/>
        </p:nvPicPr>
        <p:blipFill>
          <a:blip r:embed="rId2"/>
          <a:stretch>
            <a:fillRect/>
          </a:stretch>
        </p:blipFill>
        <p:spPr>
          <a:xfrm>
            <a:off x="526473" y="564600"/>
            <a:ext cx="7615574" cy="5728799"/>
          </a:xfrm>
          <a:prstGeom prst="rect">
            <a:avLst/>
          </a:prstGeom>
        </p:spPr>
      </p:pic>
      <p:sp>
        <p:nvSpPr>
          <p:cNvPr id="2" name="Rectangle: Folded Corner 1">
            <a:extLst>
              <a:ext uri="{FF2B5EF4-FFF2-40B4-BE49-F238E27FC236}">
                <a16:creationId xmlns:a16="http://schemas.microsoft.com/office/drawing/2014/main" id="{9C633A0C-BF86-DB12-A5CB-AB255F458F52}"/>
              </a:ext>
            </a:extLst>
          </p:cNvPr>
          <p:cNvSpPr/>
          <p:nvPr/>
        </p:nvSpPr>
        <p:spPr>
          <a:xfrm rot="1664676">
            <a:off x="6051529" y="2772870"/>
            <a:ext cx="1360737" cy="1312256"/>
          </a:xfrm>
          <a:prstGeom prst="foldedCorner">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dirty="0"/>
              <a:t>$11</a:t>
            </a:r>
            <a:endParaRPr lang="en-US" sz="2400" dirty="0"/>
          </a:p>
        </p:txBody>
      </p:sp>
    </p:spTree>
    <p:extLst>
      <p:ext uri="{BB962C8B-B14F-4D97-AF65-F5344CB8AC3E}">
        <p14:creationId xmlns:p14="http://schemas.microsoft.com/office/powerpoint/2010/main" val="437713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2A64A9-87BE-606F-0111-58C801EB6D09}"/>
              </a:ext>
            </a:extLst>
          </p:cNvPr>
          <p:cNvPicPr>
            <a:picLocks noChangeAspect="1"/>
          </p:cNvPicPr>
          <p:nvPr/>
        </p:nvPicPr>
        <p:blipFill>
          <a:blip r:embed="rId2"/>
          <a:stretch>
            <a:fillRect/>
          </a:stretch>
        </p:blipFill>
        <p:spPr>
          <a:xfrm>
            <a:off x="428230" y="415636"/>
            <a:ext cx="8140982" cy="5726546"/>
          </a:xfrm>
          <a:prstGeom prst="rect">
            <a:avLst/>
          </a:prstGeom>
        </p:spPr>
      </p:pic>
    </p:spTree>
    <p:extLst>
      <p:ext uri="{BB962C8B-B14F-4D97-AF65-F5344CB8AC3E}">
        <p14:creationId xmlns:p14="http://schemas.microsoft.com/office/powerpoint/2010/main" val="31663535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58FCC3-0339-4708-73B0-4B0ED844D096}"/>
              </a:ext>
            </a:extLst>
          </p:cNvPr>
          <p:cNvPicPr>
            <a:picLocks noChangeAspect="1"/>
          </p:cNvPicPr>
          <p:nvPr/>
        </p:nvPicPr>
        <p:blipFill>
          <a:blip r:embed="rId2"/>
          <a:stretch>
            <a:fillRect/>
          </a:stretch>
        </p:blipFill>
        <p:spPr>
          <a:xfrm>
            <a:off x="803564" y="2788275"/>
            <a:ext cx="7813964" cy="3458846"/>
          </a:xfrm>
          <a:prstGeom prst="rect">
            <a:avLst/>
          </a:prstGeom>
        </p:spPr>
      </p:pic>
      <p:pic>
        <p:nvPicPr>
          <p:cNvPr id="5" name="Picture 4">
            <a:extLst>
              <a:ext uri="{FF2B5EF4-FFF2-40B4-BE49-F238E27FC236}">
                <a16:creationId xmlns:a16="http://schemas.microsoft.com/office/drawing/2014/main" id="{CB51C331-A32F-9BD6-9B87-F1586934CAF8}"/>
              </a:ext>
            </a:extLst>
          </p:cNvPr>
          <p:cNvPicPr>
            <a:picLocks noChangeAspect="1"/>
          </p:cNvPicPr>
          <p:nvPr/>
        </p:nvPicPr>
        <p:blipFill>
          <a:blip r:embed="rId3"/>
          <a:stretch>
            <a:fillRect/>
          </a:stretch>
        </p:blipFill>
        <p:spPr>
          <a:xfrm>
            <a:off x="1162050" y="530850"/>
            <a:ext cx="6819900" cy="2076450"/>
          </a:xfrm>
          <a:prstGeom prst="rect">
            <a:avLst/>
          </a:prstGeom>
        </p:spPr>
      </p:pic>
    </p:spTree>
    <p:extLst>
      <p:ext uri="{BB962C8B-B14F-4D97-AF65-F5344CB8AC3E}">
        <p14:creationId xmlns:p14="http://schemas.microsoft.com/office/powerpoint/2010/main" val="4003220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EAD249-A457-0514-F20D-4E2EA28566C6}"/>
              </a:ext>
            </a:extLst>
          </p:cNvPr>
          <p:cNvPicPr>
            <a:picLocks noChangeAspect="1"/>
          </p:cNvPicPr>
          <p:nvPr/>
        </p:nvPicPr>
        <p:blipFill>
          <a:blip r:embed="rId2"/>
          <a:stretch>
            <a:fillRect/>
          </a:stretch>
        </p:blipFill>
        <p:spPr>
          <a:xfrm>
            <a:off x="1310027" y="640798"/>
            <a:ext cx="6523945" cy="5576404"/>
          </a:xfrm>
          <a:prstGeom prst="rect">
            <a:avLst/>
          </a:prstGeom>
        </p:spPr>
      </p:pic>
      <p:sp>
        <p:nvSpPr>
          <p:cNvPr id="5" name="Rectangle: Folded Corner 4">
            <a:extLst>
              <a:ext uri="{FF2B5EF4-FFF2-40B4-BE49-F238E27FC236}">
                <a16:creationId xmlns:a16="http://schemas.microsoft.com/office/drawing/2014/main" id="{CBECECC0-179E-2B8E-A08C-BFD92CA251FF}"/>
              </a:ext>
            </a:extLst>
          </p:cNvPr>
          <p:cNvSpPr/>
          <p:nvPr/>
        </p:nvSpPr>
        <p:spPr>
          <a:xfrm rot="1664676">
            <a:off x="4970874" y="4930474"/>
            <a:ext cx="1360737" cy="1312256"/>
          </a:xfrm>
          <a:prstGeom prst="foldedCorner">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dirty="0"/>
              <a:t>$18</a:t>
            </a:r>
            <a:endParaRPr lang="en-US" sz="2400" dirty="0"/>
          </a:p>
        </p:txBody>
      </p:sp>
      <p:sp>
        <p:nvSpPr>
          <p:cNvPr id="2" name="Rectangle: Folded Corner 1">
            <a:extLst>
              <a:ext uri="{FF2B5EF4-FFF2-40B4-BE49-F238E27FC236}">
                <a16:creationId xmlns:a16="http://schemas.microsoft.com/office/drawing/2014/main" id="{3CA4D1C1-5FC3-707E-EDFF-F3CF70EB5D0A}"/>
              </a:ext>
            </a:extLst>
          </p:cNvPr>
          <p:cNvSpPr/>
          <p:nvPr/>
        </p:nvSpPr>
        <p:spPr>
          <a:xfrm>
            <a:off x="2780146" y="3342536"/>
            <a:ext cx="5126181" cy="3141493"/>
          </a:xfrm>
          <a:prstGeom prst="foldedCorner">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33830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EAD249-A457-0514-F20D-4E2EA28566C6}"/>
              </a:ext>
            </a:extLst>
          </p:cNvPr>
          <p:cNvPicPr>
            <a:picLocks noChangeAspect="1"/>
          </p:cNvPicPr>
          <p:nvPr/>
        </p:nvPicPr>
        <p:blipFill>
          <a:blip r:embed="rId2"/>
          <a:stretch>
            <a:fillRect/>
          </a:stretch>
        </p:blipFill>
        <p:spPr>
          <a:xfrm>
            <a:off x="1310027" y="640798"/>
            <a:ext cx="6523945" cy="5576404"/>
          </a:xfrm>
          <a:prstGeom prst="rect">
            <a:avLst/>
          </a:prstGeom>
        </p:spPr>
      </p:pic>
      <p:sp>
        <p:nvSpPr>
          <p:cNvPr id="5" name="Rectangle: Folded Corner 4">
            <a:extLst>
              <a:ext uri="{FF2B5EF4-FFF2-40B4-BE49-F238E27FC236}">
                <a16:creationId xmlns:a16="http://schemas.microsoft.com/office/drawing/2014/main" id="{CBECECC0-179E-2B8E-A08C-BFD92CA251FF}"/>
              </a:ext>
            </a:extLst>
          </p:cNvPr>
          <p:cNvSpPr/>
          <p:nvPr/>
        </p:nvSpPr>
        <p:spPr>
          <a:xfrm rot="1664676">
            <a:off x="5174074" y="4930475"/>
            <a:ext cx="1360737" cy="1312256"/>
          </a:xfrm>
          <a:prstGeom prst="foldedCorner">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dirty="0"/>
              <a:t>$18</a:t>
            </a:r>
            <a:endParaRPr lang="en-US" sz="2400" dirty="0"/>
          </a:p>
        </p:txBody>
      </p:sp>
    </p:spTree>
    <p:extLst>
      <p:ext uri="{BB962C8B-B14F-4D97-AF65-F5344CB8AC3E}">
        <p14:creationId xmlns:p14="http://schemas.microsoft.com/office/powerpoint/2010/main" val="33394494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A7AF7D-9463-F314-83AE-BCDED1377C66}"/>
              </a:ext>
            </a:extLst>
          </p:cNvPr>
          <p:cNvPicPr>
            <a:picLocks noChangeAspect="1"/>
          </p:cNvPicPr>
          <p:nvPr/>
        </p:nvPicPr>
        <p:blipFill>
          <a:blip r:embed="rId2"/>
          <a:stretch>
            <a:fillRect/>
          </a:stretch>
        </p:blipFill>
        <p:spPr>
          <a:xfrm>
            <a:off x="766618" y="377245"/>
            <a:ext cx="7314183" cy="6103510"/>
          </a:xfrm>
          <a:prstGeom prst="rect">
            <a:avLst/>
          </a:prstGeom>
        </p:spPr>
      </p:pic>
    </p:spTree>
    <p:extLst>
      <p:ext uri="{BB962C8B-B14F-4D97-AF65-F5344CB8AC3E}">
        <p14:creationId xmlns:p14="http://schemas.microsoft.com/office/powerpoint/2010/main" val="21196503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E226F7-BFD7-1DAD-499D-BDA8A07755D0}"/>
              </a:ext>
            </a:extLst>
          </p:cNvPr>
          <p:cNvPicPr>
            <a:picLocks noChangeAspect="1"/>
          </p:cNvPicPr>
          <p:nvPr/>
        </p:nvPicPr>
        <p:blipFill>
          <a:blip r:embed="rId2"/>
          <a:stretch>
            <a:fillRect/>
          </a:stretch>
        </p:blipFill>
        <p:spPr>
          <a:xfrm>
            <a:off x="1056048" y="665461"/>
            <a:ext cx="7031904" cy="5527077"/>
          </a:xfrm>
          <a:prstGeom prst="rect">
            <a:avLst/>
          </a:prstGeom>
        </p:spPr>
      </p:pic>
      <p:sp>
        <p:nvSpPr>
          <p:cNvPr id="4" name="Rectangle: Folded Corner 3">
            <a:extLst>
              <a:ext uri="{FF2B5EF4-FFF2-40B4-BE49-F238E27FC236}">
                <a16:creationId xmlns:a16="http://schemas.microsoft.com/office/drawing/2014/main" id="{C026CA60-0264-371A-A20A-B9298065FB00}"/>
              </a:ext>
            </a:extLst>
          </p:cNvPr>
          <p:cNvSpPr/>
          <p:nvPr/>
        </p:nvSpPr>
        <p:spPr>
          <a:xfrm rot="1664676">
            <a:off x="5816622" y="1482040"/>
            <a:ext cx="1360737" cy="1312256"/>
          </a:xfrm>
          <a:prstGeom prst="foldedCorner">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dirty="0"/>
              <a:t>$11</a:t>
            </a:r>
            <a:endParaRPr lang="en-US" sz="2400" dirty="0"/>
          </a:p>
        </p:txBody>
      </p:sp>
      <p:sp>
        <p:nvSpPr>
          <p:cNvPr id="5" name="Rectangle: Folded Corner 4">
            <a:extLst>
              <a:ext uri="{FF2B5EF4-FFF2-40B4-BE49-F238E27FC236}">
                <a16:creationId xmlns:a16="http://schemas.microsoft.com/office/drawing/2014/main" id="{703C8026-1A5D-95C7-7202-B8E88E2D3B7C}"/>
              </a:ext>
            </a:extLst>
          </p:cNvPr>
          <p:cNvSpPr/>
          <p:nvPr/>
        </p:nvSpPr>
        <p:spPr>
          <a:xfrm>
            <a:off x="960582" y="3980873"/>
            <a:ext cx="7509163" cy="2521527"/>
          </a:xfrm>
          <a:prstGeom prst="foldedCorner">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 name="Rectangle: Folded Corner 5">
            <a:extLst>
              <a:ext uri="{FF2B5EF4-FFF2-40B4-BE49-F238E27FC236}">
                <a16:creationId xmlns:a16="http://schemas.microsoft.com/office/drawing/2014/main" id="{F33574F0-0FBD-8462-7617-EA5FA1E139D1}"/>
              </a:ext>
            </a:extLst>
          </p:cNvPr>
          <p:cNvSpPr/>
          <p:nvPr/>
        </p:nvSpPr>
        <p:spPr>
          <a:xfrm>
            <a:off x="3754582" y="1149484"/>
            <a:ext cx="4333370" cy="2521527"/>
          </a:xfrm>
          <a:prstGeom prst="foldedCorner">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94219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E226F7-BFD7-1DAD-499D-BDA8A07755D0}"/>
              </a:ext>
            </a:extLst>
          </p:cNvPr>
          <p:cNvPicPr>
            <a:picLocks noChangeAspect="1"/>
          </p:cNvPicPr>
          <p:nvPr/>
        </p:nvPicPr>
        <p:blipFill>
          <a:blip r:embed="rId2"/>
          <a:stretch>
            <a:fillRect/>
          </a:stretch>
        </p:blipFill>
        <p:spPr>
          <a:xfrm>
            <a:off x="1056048" y="665461"/>
            <a:ext cx="7031904" cy="5527077"/>
          </a:xfrm>
          <a:prstGeom prst="rect">
            <a:avLst/>
          </a:prstGeom>
        </p:spPr>
      </p:pic>
      <p:sp>
        <p:nvSpPr>
          <p:cNvPr id="4" name="Rectangle: Folded Corner 3">
            <a:extLst>
              <a:ext uri="{FF2B5EF4-FFF2-40B4-BE49-F238E27FC236}">
                <a16:creationId xmlns:a16="http://schemas.microsoft.com/office/drawing/2014/main" id="{C026CA60-0264-371A-A20A-B9298065FB00}"/>
              </a:ext>
            </a:extLst>
          </p:cNvPr>
          <p:cNvSpPr/>
          <p:nvPr/>
        </p:nvSpPr>
        <p:spPr>
          <a:xfrm rot="1664676">
            <a:off x="6278438" y="2379467"/>
            <a:ext cx="1360737" cy="1312256"/>
          </a:xfrm>
          <a:prstGeom prst="foldedCorner">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dirty="0"/>
              <a:t>$11</a:t>
            </a:r>
            <a:endParaRPr lang="en-US" sz="2400" dirty="0"/>
          </a:p>
        </p:txBody>
      </p:sp>
    </p:spTree>
    <p:extLst>
      <p:ext uri="{BB962C8B-B14F-4D97-AF65-F5344CB8AC3E}">
        <p14:creationId xmlns:p14="http://schemas.microsoft.com/office/powerpoint/2010/main" val="1130651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F7848-3131-BC5F-3FC0-6DBA5B92BDAE}"/>
              </a:ext>
            </a:extLst>
          </p:cNvPr>
          <p:cNvPicPr>
            <a:picLocks noChangeAspect="1"/>
          </p:cNvPicPr>
          <p:nvPr/>
        </p:nvPicPr>
        <p:blipFill>
          <a:blip r:embed="rId2"/>
          <a:stretch>
            <a:fillRect/>
          </a:stretch>
        </p:blipFill>
        <p:spPr>
          <a:xfrm>
            <a:off x="507999" y="610481"/>
            <a:ext cx="8303491" cy="5637038"/>
          </a:xfrm>
          <a:prstGeom prst="rect">
            <a:avLst/>
          </a:prstGeom>
        </p:spPr>
      </p:pic>
    </p:spTree>
    <p:extLst>
      <p:ext uri="{BB962C8B-B14F-4D97-AF65-F5344CB8AC3E}">
        <p14:creationId xmlns:p14="http://schemas.microsoft.com/office/powerpoint/2010/main" val="7874108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408" y="0"/>
            <a:ext cx="8229600" cy="1143000"/>
          </a:xfrm>
        </p:spPr>
        <p:txBody>
          <a:bodyPr/>
          <a:lstStyle/>
          <a:p>
            <a:r>
              <a:rPr lang="en-US" dirty="0"/>
              <a:t>Augusta Winery</a:t>
            </a:r>
          </a:p>
        </p:txBody>
      </p:sp>
      <p:pic>
        <p:nvPicPr>
          <p:cNvPr id="4" name="Picture 3">
            <a:extLst>
              <a:ext uri="{FF2B5EF4-FFF2-40B4-BE49-F238E27FC236}">
                <a16:creationId xmlns:a16="http://schemas.microsoft.com/office/drawing/2014/main" id="{9DEBA6DE-C1FF-181C-4C98-80F0EA87B227}"/>
              </a:ext>
            </a:extLst>
          </p:cNvPr>
          <p:cNvPicPr>
            <a:picLocks noChangeAspect="1"/>
          </p:cNvPicPr>
          <p:nvPr/>
        </p:nvPicPr>
        <p:blipFill>
          <a:blip r:embed="rId2"/>
          <a:stretch>
            <a:fillRect/>
          </a:stretch>
        </p:blipFill>
        <p:spPr>
          <a:xfrm>
            <a:off x="1108364" y="1137808"/>
            <a:ext cx="7481455" cy="5494576"/>
          </a:xfrm>
          <a:prstGeom prst="rect">
            <a:avLst/>
          </a:prstGeom>
        </p:spPr>
      </p:pic>
    </p:spTree>
    <p:extLst>
      <p:ext uri="{BB962C8B-B14F-4D97-AF65-F5344CB8AC3E}">
        <p14:creationId xmlns:p14="http://schemas.microsoft.com/office/powerpoint/2010/main" val="41422311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FF67E1-219E-1639-0BD9-A1EC50931F30}"/>
              </a:ext>
            </a:extLst>
          </p:cNvPr>
          <p:cNvPicPr>
            <a:picLocks noChangeAspect="1"/>
          </p:cNvPicPr>
          <p:nvPr/>
        </p:nvPicPr>
        <p:blipFill>
          <a:blip r:embed="rId2"/>
          <a:stretch>
            <a:fillRect/>
          </a:stretch>
        </p:blipFill>
        <p:spPr>
          <a:xfrm>
            <a:off x="976333" y="1173018"/>
            <a:ext cx="7375350" cy="4627417"/>
          </a:xfrm>
          <a:prstGeom prst="rect">
            <a:avLst/>
          </a:prstGeom>
        </p:spPr>
      </p:pic>
      <p:sp>
        <p:nvSpPr>
          <p:cNvPr id="4" name="Rectangle: Folded Corner 3">
            <a:extLst>
              <a:ext uri="{FF2B5EF4-FFF2-40B4-BE49-F238E27FC236}">
                <a16:creationId xmlns:a16="http://schemas.microsoft.com/office/drawing/2014/main" id="{A99A2E08-1252-0540-4BBD-D330F7B52DF7}"/>
              </a:ext>
            </a:extLst>
          </p:cNvPr>
          <p:cNvSpPr/>
          <p:nvPr/>
        </p:nvSpPr>
        <p:spPr>
          <a:xfrm rot="1664676">
            <a:off x="5672837" y="2605910"/>
            <a:ext cx="1360737" cy="1312256"/>
          </a:xfrm>
          <a:prstGeom prst="foldedCorner">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dirty="0"/>
              <a:t>$15</a:t>
            </a:r>
            <a:endParaRPr lang="en-US" sz="2400" dirty="0"/>
          </a:p>
        </p:txBody>
      </p:sp>
      <p:sp>
        <p:nvSpPr>
          <p:cNvPr id="2" name="Rectangle: Folded Corner 1">
            <a:extLst>
              <a:ext uri="{FF2B5EF4-FFF2-40B4-BE49-F238E27FC236}">
                <a16:creationId xmlns:a16="http://schemas.microsoft.com/office/drawing/2014/main" id="{E5E8B3DE-05A6-1052-1825-B3B3E9C4B038}"/>
              </a:ext>
            </a:extLst>
          </p:cNvPr>
          <p:cNvSpPr/>
          <p:nvPr/>
        </p:nvSpPr>
        <p:spPr>
          <a:xfrm>
            <a:off x="3639127" y="1911927"/>
            <a:ext cx="5255491" cy="4627417"/>
          </a:xfrm>
          <a:prstGeom prst="foldedCorner">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00718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FF67E1-219E-1639-0BD9-A1EC50931F30}"/>
              </a:ext>
            </a:extLst>
          </p:cNvPr>
          <p:cNvPicPr>
            <a:picLocks noChangeAspect="1"/>
          </p:cNvPicPr>
          <p:nvPr/>
        </p:nvPicPr>
        <p:blipFill>
          <a:blip r:embed="rId2"/>
          <a:stretch>
            <a:fillRect/>
          </a:stretch>
        </p:blipFill>
        <p:spPr>
          <a:xfrm>
            <a:off x="976333" y="1173018"/>
            <a:ext cx="7375350" cy="4627417"/>
          </a:xfrm>
          <a:prstGeom prst="rect">
            <a:avLst/>
          </a:prstGeom>
        </p:spPr>
      </p:pic>
      <p:sp>
        <p:nvSpPr>
          <p:cNvPr id="4" name="Rectangle: Folded Corner 3">
            <a:extLst>
              <a:ext uri="{FF2B5EF4-FFF2-40B4-BE49-F238E27FC236}">
                <a16:creationId xmlns:a16="http://schemas.microsoft.com/office/drawing/2014/main" id="{A99A2E08-1252-0540-4BBD-D330F7B52DF7}"/>
              </a:ext>
            </a:extLst>
          </p:cNvPr>
          <p:cNvSpPr/>
          <p:nvPr/>
        </p:nvSpPr>
        <p:spPr>
          <a:xfrm rot="1664676">
            <a:off x="7224547" y="924891"/>
            <a:ext cx="1360737" cy="1312256"/>
          </a:xfrm>
          <a:prstGeom prst="foldedCorner">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dirty="0"/>
              <a:t>$15</a:t>
            </a:r>
            <a:endParaRPr lang="en-US" sz="2400" dirty="0"/>
          </a:p>
        </p:txBody>
      </p:sp>
    </p:spTree>
    <p:extLst>
      <p:ext uri="{BB962C8B-B14F-4D97-AF65-F5344CB8AC3E}">
        <p14:creationId xmlns:p14="http://schemas.microsoft.com/office/powerpoint/2010/main" val="2881898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60015D-5652-0132-41ED-A2158DE31CB6}"/>
              </a:ext>
            </a:extLst>
          </p:cNvPr>
          <p:cNvPicPr>
            <a:picLocks noChangeAspect="1"/>
          </p:cNvPicPr>
          <p:nvPr/>
        </p:nvPicPr>
        <p:blipFill>
          <a:blip r:embed="rId2"/>
          <a:stretch>
            <a:fillRect/>
          </a:stretch>
        </p:blipFill>
        <p:spPr>
          <a:xfrm>
            <a:off x="283834" y="286327"/>
            <a:ext cx="8385630" cy="6423891"/>
          </a:xfrm>
          <a:prstGeom prst="rect">
            <a:avLst/>
          </a:prstGeom>
        </p:spPr>
      </p:pic>
      <p:sp>
        <p:nvSpPr>
          <p:cNvPr id="3" name="Arrow: Left 2">
            <a:extLst>
              <a:ext uri="{FF2B5EF4-FFF2-40B4-BE49-F238E27FC236}">
                <a16:creationId xmlns:a16="http://schemas.microsoft.com/office/drawing/2014/main" id="{22686B2D-2502-E7A0-E73C-D16F8FFB212D}"/>
              </a:ext>
            </a:extLst>
          </p:cNvPr>
          <p:cNvSpPr/>
          <p:nvPr/>
        </p:nvSpPr>
        <p:spPr>
          <a:xfrm rot="19582208">
            <a:off x="4068659" y="2452255"/>
            <a:ext cx="457197" cy="304800"/>
          </a:xfrm>
          <a:prstGeom prst="leftArrow">
            <a:avLst/>
          </a:prstGeom>
          <a:solidFill>
            <a:srgbClr val="C00000"/>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Arrow: Left 3">
            <a:extLst>
              <a:ext uri="{FF2B5EF4-FFF2-40B4-BE49-F238E27FC236}">
                <a16:creationId xmlns:a16="http://schemas.microsoft.com/office/drawing/2014/main" id="{6B8B8C75-5910-1BBE-CFFF-F604ADA767A9}"/>
              </a:ext>
            </a:extLst>
          </p:cNvPr>
          <p:cNvSpPr/>
          <p:nvPr/>
        </p:nvSpPr>
        <p:spPr>
          <a:xfrm rot="19582208">
            <a:off x="7636119" y="2069701"/>
            <a:ext cx="457197" cy="304800"/>
          </a:xfrm>
          <a:prstGeom prst="leftArrow">
            <a:avLst/>
          </a:prstGeom>
          <a:solidFill>
            <a:srgbClr val="C00000"/>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rrow: Left 5">
            <a:extLst>
              <a:ext uri="{FF2B5EF4-FFF2-40B4-BE49-F238E27FC236}">
                <a16:creationId xmlns:a16="http://schemas.microsoft.com/office/drawing/2014/main" id="{DD021DB6-7468-7D0A-D22A-F5C58280A5C0}"/>
              </a:ext>
            </a:extLst>
          </p:cNvPr>
          <p:cNvSpPr/>
          <p:nvPr/>
        </p:nvSpPr>
        <p:spPr>
          <a:xfrm rot="19582208">
            <a:off x="6474687" y="3512128"/>
            <a:ext cx="457197" cy="304800"/>
          </a:xfrm>
          <a:prstGeom prst="leftArrow">
            <a:avLst/>
          </a:prstGeom>
          <a:solidFill>
            <a:srgbClr val="C00000"/>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Arrow: Left 6">
            <a:extLst>
              <a:ext uri="{FF2B5EF4-FFF2-40B4-BE49-F238E27FC236}">
                <a16:creationId xmlns:a16="http://schemas.microsoft.com/office/drawing/2014/main" id="{61EEB83B-1A2E-E2B1-AB44-DD776A860230}"/>
              </a:ext>
            </a:extLst>
          </p:cNvPr>
          <p:cNvSpPr/>
          <p:nvPr/>
        </p:nvSpPr>
        <p:spPr>
          <a:xfrm rot="19582208">
            <a:off x="6964294" y="4156364"/>
            <a:ext cx="457197" cy="304800"/>
          </a:xfrm>
          <a:prstGeom prst="leftArrow">
            <a:avLst/>
          </a:prstGeom>
          <a:solidFill>
            <a:srgbClr val="C00000"/>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42058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Stone Hill Winery</a:t>
            </a:r>
          </a:p>
        </p:txBody>
      </p:sp>
      <p:pic>
        <p:nvPicPr>
          <p:cNvPr id="4" name="Content Placeholder 3" descr="download.jpg"/>
          <p:cNvPicPr>
            <a:picLocks noGrp="1" noChangeAspect="1"/>
          </p:cNvPicPr>
          <p:nvPr>
            <p:ph idx="1"/>
          </p:nvPr>
        </p:nvPicPr>
        <p:blipFill>
          <a:blip r:embed="rId2">
            <a:extLst>
              <a:ext uri="{28A0092B-C50C-407E-A947-70E740481C1C}">
                <a14:useLocalDpi xmlns:a14="http://schemas.microsoft.com/office/drawing/2010/main" val="0"/>
              </a:ext>
            </a:extLst>
          </a:blip>
          <a:srcRect t="8678" b="8678"/>
          <a:stretch>
            <a:fillRect/>
          </a:stretch>
        </p:blipFill>
        <p:spPr>
          <a:xfrm>
            <a:off x="457200" y="4161989"/>
            <a:ext cx="4533900" cy="2493471"/>
          </a:xfrm>
        </p:spPr>
      </p:pic>
      <p:pic>
        <p:nvPicPr>
          <p:cNvPr id="5" name="Picture 4" descr="downloa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707" y="1227745"/>
            <a:ext cx="4582886" cy="2566416"/>
          </a:xfrm>
          <a:prstGeom prst="rect">
            <a:avLst/>
          </a:prstGeom>
        </p:spPr>
      </p:pic>
      <p:pic>
        <p:nvPicPr>
          <p:cNvPr id="6" name="Picture 5" descr="ima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4299" y="1219199"/>
            <a:ext cx="3747019" cy="2493471"/>
          </a:xfrm>
          <a:prstGeom prst="rect">
            <a:avLst/>
          </a:prstGeom>
        </p:spPr>
      </p:pic>
      <p:pic>
        <p:nvPicPr>
          <p:cNvPr id="7" name="Picture 6" descr="imag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4300" y="4051300"/>
            <a:ext cx="3856636" cy="2566416"/>
          </a:xfrm>
          <a:prstGeom prst="rect">
            <a:avLst/>
          </a:prstGeom>
        </p:spPr>
      </p:pic>
    </p:spTree>
    <p:extLst>
      <p:ext uri="{BB962C8B-B14F-4D97-AF65-F5344CB8AC3E}">
        <p14:creationId xmlns:p14="http://schemas.microsoft.com/office/powerpoint/2010/main" val="35156991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nners">
            <a:extLst>
              <a:ext uri="{FF2B5EF4-FFF2-40B4-BE49-F238E27FC236}">
                <a16:creationId xmlns:a16="http://schemas.microsoft.com/office/drawing/2014/main" id="{232DE234-1EA2-8746-8D6C-215738A5144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9" y="490970"/>
            <a:ext cx="1536522" cy="23083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4A3FA0-9F64-10C2-6868-903B8591D389}"/>
              </a:ext>
            </a:extLst>
          </p:cNvPr>
          <p:cNvSpPr txBox="1"/>
          <p:nvPr/>
        </p:nvSpPr>
        <p:spPr>
          <a:xfrm>
            <a:off x="3061854" y="420638"/>
            <a:ext cx="4816764" cy="2308324"/>
          </a:xfrm>
          <a:prstGeom prst="rect">
            <a:avLst/>
          </a:prstGeom>
          <a:noFill/>
        </p:spPr>
        <p:txBody>
          <a:bodyPr wrap="square">
            <a:spAutoFit/>
          </a:bodyPr>
          <a:lstStyle/>
          <a:p>
            <a:r>
              <a:rPr lang="en-US" sz="1800" b="0" i="0" u="none" strike="noStrike" dirty="0">
                <a:solidFill>
                  <a:srgbClr val="000000"/>
                </a:solidFill>
                <a:effectLst/>
                <a:latin typeface="Times New Roman" panose="02020603050405020304" pitchFamily="18" charset="0"/>
              </a:rPr>
              <a:t>The winner of the 2023 Governor’s Cup is </a:t>
            </a:r>
            <a:r>
              <a:rPr lang="en-US" sz="1800" b="1" i="0" u="none" strike="noStrike" dirty="0">
                <a:solidFill>
                  <a:srgbClr val="000000"/>
                </a:solidFill>
                <a:effectLst/>
                <a:latin typeface="Times New Roman" panose="02020603050405020304" pitchFamily="18" charset="0"/>
              </a:rPr>
              <a:t>Stone Hill Winery’s 2020 Old Vine Reserve Norton</a:t>
            </a:r>
            <a:r>
              <a:rPr lang="en-US" sz="1800" b="0" i="0" u="none" strike="noStrike" dirty="0">
                <a:solidFill>
                  <a:srgbClr val="000000"/>
                </a:solidFill>
                <a:effectLst/>
                <a:latin typeface="Times New Roman" panose="02020603050405020304" pitchFamily="18" charset="0"/>
              </a:rPr>
              <a:t>. The C.V. Riley Award for best Norton went to </a:t>
            </a:r>
            <a:r>
              <a:rPr lang="en-US" sz="1800" b="1" i="0" u="none" strike="noStrike" dirty="0">
                <a:solidFill>
                  <a:srgbClr val="000000"/>
                </a:solidFill>
                <a:effectLst/>
                <a:latin typeface="Times New Roman" panose="02020603050405020304" pitchFamily="18" charset="0"/>
              </a:rPr>
              <a:t>Stone Hill</a:t>
            </a:r>
            <a:r>
              <a:rPr lang="en-US" sz="1800" b="0" i="0" u="none" strike="noStrike" dirty="0">
                <a:solidFill>
                  <a:srgbClr val="000000"/>
                </a:solidFill>
                <a:effectLst/>
                <a:latin typeface="Times New Roman" panose="02020603050405020304" pitchFamily="18" charset="0"/>
              </a:rPr>
              <a:t> </a:t>
            </a:r>
            <a:r>
              <a:rPr lang="en-US" sz="1800" b="1" i="0" u="none" strike="noStrike" dirty="0">
                <a:solidFill>
                  <a:srgbClr val="000000"/>
                </a:solidFill>
                <a:effectLst/>
                <a:latin typeface="Times New Roman" panose="02020603050405020304" pitchFamily="18" charset="0"/>
              </a:rPr>
              <a:t>Winery’s 2020 Old Vine Reserve Norton</a:t>
            </a:r>
            <a:r>
              <a:rPr lang="en-US" sz="1800" b="0" i="0" u="none" strike="noStrike" dirty="0">
                <a:solidFill>
                  <a:srgbClr val="000000"/>
                </a:solidFill>
                <a:effectLst/>
                <a:latin typeface="Times New Roman" panose="02020603050405020304" pitchFamily="18" charset="0"/>
              </a:rPr>
              <a:t>. The C.V. Riley award recognizes the official state grape and is named after the first state entomologist, who also helped save the French wine industry.</a:t>
            </a:r>
            <a:r>
              <a:rPr lang="en-US" dirty="0"/>
              <a:t> </a:t>
            </a:r>
          </a:p>
        </p:txBody>
      </p:sp>
      <p:sp>
        <p:nvSpPr>
          <p:cNvPr id="7" name="TextBox 6">
            <a:extLst>
              <a:ext uri="{FF2B5EF4-FFF2-40B4-BE49-F238E27FC236}">
                <a16:creationId xmlns:a16="http://schemas.microsoft.com/office/drawing/2014/main" id="{BF27AD26-D1D5-3FE8-D2A5-D8E568D85D95}"/>
              </a:ext>
            </a:extLst>
          </p:cNvPr>
          <p:cNvSpPr txBox="1"/>
          <p:nvPr/>
        </p:nvSpPr>
        <p:spPr>
          <a:xfrm>
            <a:off x="508505" y="3256708"/>
            <a:ext cx="8126990" cy="2862322"/>
          </a:xfrm>
          <a:prstGeom prst="rect">
            <a:avLst/>
          </a:prstGeom>
          <a:noFill/>
        </p:spPr>
        <p:txBody>
          <a:bodyPr wrap="square">
            <a:spAutoFit/>
          </a:bodyPr>
          <a:lstStyle/>
          <a:p>
            <a:r>
              <a:rPr lang="en-US" sz="1800" b="0" i="0" u="none" strike="noStrike" dirty="0">
                <a:solidFill>
                  <a:srgbClr val="000000"/>
                </a:solidFill>
                <a:effectLst/>
                <a:latin typeface="Times New Roman" panose="02020603050405020304" pitchFamily="18" charset="0"/>
              </a:rPr>
              <a:t>“It’s a great honor to be awarded the 2023 Governor’s Cup, C. V. Riley award and Best of Class Dry Red for our 2020 vintage Old Vine Reserve Norton” says Jon Held, Stone Hill Winery President. “This wine is extremely unique since it’s produced entirely from a pre-prohibition vineyard of Norton vines planted during the 1860’s. This tiny ¼ acre vineyard only yields two to three barrels of wine per year. This precious vineyard was the source of cutting wood for renewed plantings of Norton as the Missouri wine industry was restarting in the 1960’s. It is a special tribute to win with a wine from these old vines since we celebrated the 175</a:t>
            </a:r>
            <a:r>
              <a:rPr lang="en-US" sz="1050" b="0" i="0" u="none" strike="noStrike" dirty="0">
                <a:solidFill>
                  <a:srgbClr val="000000"/>
                </a:solidFill>
                <a:effectLst/>
                <a:latin typeface="Times New Roman" panose="02020603050405020304" pitchFamily="18" charset="0"/>
              </a:rPr>
              <a:t>th</a:t>
            </a:r>
            <a:r>
              <a:rPr lang="en-US" sz="1800" b="0" i="0" u="none" strike="noStrike" dirty="0">
                <a:solidFill>
                  <a:srgbClr val="000000"/>
                </a:solidFill>
                <a:effectLst/>
                <a:latin typeface="Times New Roman" panose="02020603050405020304" pitchFamily="18" charset="0"/>
              </a:rPr>
              <a:t> anniversary of Stone Hill Winery last year. As always, our success is due to all the members of our dedicated team whose efforts continue to produce stellar wines year after year.”  </a:t>
            </a:r>
            <a:r>
              <a:rPr lang="en-US" dirty="0"/>
              <a:t> </a:t>
            </a:r>
          </a:p>
        </p:txBody>
      </p:sp>
    </p:spTree>
    <p:extLst>
      <p:ext uri="{BB962C8B-B14F-4D97-AF65-F5344CB8AC3E}">
        <p14:creationId xmlns:p14="http://schemas.microsoft.com/office/powerpoint/2010/main" val="28170402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0BD523-C076-1125-E9A1-B22B85547DED}"/>
              </a:ext>
            </a:extLst>
          </p:cNvPr>
          <p:cNvPicPr>
            <a:picLocks noChangeAspect="1"/>
          </p:cNvPicPr>
          <p:nvPr/>
        </p:nvPicPr>
        <p:blipFill>
          <a:blip r:embed="rId2"/>
          <a:stretch>
            <a:fillRect/>
          </a:stretch>
        </p:blipFill>
        <p:spPr>
          <a:xfrm>
            <a:off x="997527" y="509860"/>
            <a:ext cx="7451374" cy="5875223"/>
          </a:xfrm>
          <a:prstGeom prst="rect">
            <a:avLst/>
          </a:prstGeom>
        </p:spPr>
      </p:pic>
      <p:sp>
        <p:nvSpPr>
          <p:cNvPr id="4" name="TextBox 3">
            <a:extLst>
              <a:ext uri="{FF2B5EF4-FFF2-40B4-BE49-F238E27FC236}">
                <a16:creationId xmlns:a16="http://schemas.microsoft.com/office/drawing/2014/main" id="{991908B4-ABE0-D050-0648-A5D373E7E3C6}"/>
              </a:ext>
            </a:extLst>
          </p:cNvPr>
          <p:cNvSpPr txBox="1"/>
          <p:nvPr/>
        </p:nvSpPr>
        <p:spPr>
          <a:xfrm>
            <a:off x="3915030" y="1587761"/>
            <a:ext cx="711200" cy="369332"/>
          </a:xfrm>
          <a:prstGeom prst="rect">
            <a:avLst/>
          </a:prstGeom>
          <a:solidFill>
            <a:schemeClr val="bg1"/>
          </a:solidFill>
        </p:spPr>
        <p:txBody>
          <a:bodyPr wrap="square" rtlCol="0">
            <a:spAutoFit/>
          </a:bodyPr>
          <a:lstStyle/>
          <a:p>
            <a:r>
              <a:rPr lang="en-US" dirty="0"/>
              <a:t>2020</a:t>
            </a:r>
          </a:p>
        </p:txBody>
      </p:sp>
      <p:sp>
        <p:nvSpPr>
          <p:cNvPr id="6" name="TextBox 5">
            <a:extLst>
              <a:ext uri="{FF2B5EF4-FFF2-40B4-BE49-F238E27FC236}">
                <a16:creationId xmlns:a16="http://schemas.microsoft.com/office/drawing/2014/main" id="{274CAEEC-9D88-CF82-0B0C-B3176E5508E6}"/>
              </a:ext>
            </a:extLst>
          </p:cNvPr>
          <p:cNvSpPr txBox="1"/>
          <p:nvPr/>
        </p:nvSpPr>
        <p:spPr>
          <a:xfrm>
            <a:off x="3836519" y="419361"/>
            <a:ext cx="711200" cy="369332"/>
          </a:xfrm>
          <a:prstGeom prst="rect">
            <a:avLst/>
          </a:prstGeom>
          <a:solidFill>
            <a:schemeClr val="bg1"/>
          </a:solidFill>
        </p:spPr>
        <p:txBody>
          <a:bodyPr wrap="square" rtlCol="0">
            <a:spAutoFit/>
          </a:bodyPr>
          <a:lstStyle/>
          <a:p>
            <a:r>
              <a:rPr lang="en-US" dirty="0"/>
              <a:t>2020</a:t>
            </a:r>
          </a:p>
        </p:txBody>
      </p:sp>
      <p:sp>
        <p:nvSpPr>
          <p:cNvPr id="7" name="TextBox 6">
            <a:extLst>
              <a:ext uri="{FF2B5EF4-FFF2-40B4-BE49-F238E27FC236}">
                <a16:creationId xmlns:a16="http://schemas.microsoft.com/office/drawing/2014/main" id="{0461588F-7530-49AB-EFB0-F1547EEDB1BB}"/>
              </a:ext>
            </a:extLst>
          </p:cNvPr>
          <p:cNvSpPr txBox="1"/>
          <p:nvPr/>
        </p:nvSpPr>
        <p:spPr>
          <a:xfrm>
            <a:off x="3962398" y="1026147"/>
            <a:ext cx="1347322" cy="369332"/>
          </a:xfrm>
          <a:prstGeom prst="rect">
            <a:avLst/>
          </a:prstGeom>
          <a:solidFill>
            <a:schemeClr val="bg1"/>
          </a:solidFill>
        </p:spPr>
        <p:txBody>
          <a:bodyPr wrap="square" rtlCol="0">
            <a:spAutoFit/>
          </a:bodyPr>
          <a:lstStyle/>
          <a:p>
            <a:endParaRPr lang="en-US" dirty="0"/>
          </a:p>
        </p:txBody>
      </p:sp>
      <p:sp>
        <p:nvSpPr>
          <p:cNvPr id="5" name="Rectangle: Folded Corner 4">
            <a:extLst>
              <a:ext uri="{FF2B5EF4-FFF2-40B4-BE49-F238E27FC236}">
                <a16:creationId xmlns:a16="http://schemas.microsoft.com/office/drawing/2014/main" id="{B150D9CD-3DC7-94D1-2A28-2A20AA4CC0A9}"/>
              </a:ext>
            </a:extLst>
          </p:cNvPr>
          <p:cNvSpPr/>
          <p:nvPr/>
        </p:nvSpPr>
        <p:spPr>
          <a:xfrm>
            <a:off x="3359664" y="2194547"/>
            <a:ext cx="5424118" cy="4511156"/>
          </a:xfrm>
          <a:prstGeom prst="foldedCorner">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17327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0BD523-C076-1125-E9A1-B22B85547DED}"/>
              </a:ext>
            </a:extLst>
          </p:cNvPr>
          <p:cNvPicPr>
            <a:picLocks noChangeAspect="1"/>
          </p:cNvPicPr>
          <p:nvPr/>
        </p:nvPicPr>
        <p:blipFill>
          <a:blip r:embed="rId2"/>
          <a:stretch>
            <a:fillRect/>
          </a:stretch>
        </p:blipFill>
        <p:spPr>
          <a:xfrm>
            <a:off x="997527" y="491388"/>
            <a:ext cx="7451374" cy="5875223"/>
          </a:xfrm>
          <a:prstGeom prst="rect">
            <a:avLst/>
          </a:prstGeom>
        </p:spPr>
      </p:pic>
      <p:sp>
        <p:nvSpPr>
          <p:cNvPr id="7" name="TextBox 6">
            <a:extLst>
              <a:ext uri="{FF2B5EF4-FFF2-40B4-BE49-F238E27FC236}">
                <a16:creationId xmlns:a16="http://schemas.microsoft.com/office/drawing/2014/main" id="{0461588F-7530-49AB-EFB0-F1547EEDB1BB}"/>
              </a:ext>
            </a:extLst>
          </p:cNvPr>
          <p:cNvSpPr txBox="1"/>
          <p:nvPr/>
        </p:nvSpPr>
        <p:spPr>
          <a:xfrm>
            <a:off x="3962398" y="1026147"/>
            <a:ext cx="1347322" cy="369332"/>
          </a:xfrm>
          <a:prstGeom prst="rect">
            <a:avLst/>
          </a:prstGeom>
          <a:solidFill>
            <a:schemeClr val="bg1"/>
          </a:solidFill>
        </p:spPr>
        <p:txBody>
          <a:bodyPr wrap="square" rtlCol="0">
            <a:spAutoFit/>
          </a:bodyPr>
          <a:lstStyle/>
          <a:p>
            <a:endParaRPr lang="en-US" dirty="0"/>
          </a:p>
        </p:txBody>
      </p:sp>
      <p:sp>
        <p:nvSpPr>
          <p:cNvPr id="2" name="Rectangle: Folded Corner 1">
            <a:extLst>
              <a:ext uri="{FF2B5EF4-FFF2-40B4-BE49-F238E27FC236}">
                <a16:creationId xmlns:a16="http://schemas.microsoft.com/office/drawing/2014/main" id="{933630E5-A3A9-FB09-D6AB-D98148F4D278}"/>
              </a:ext>
            </a:extLst>
          </p:cNvPr>
          <p:cNvSpPr/>
          <p:nvPr/>
        </p:nvSpPr>
        <p:spPr>
          <a:xfrm rot="1664676">
            <a:off x="6698074" y="5152148"/>
            <a:ext cx="1360737" cy="1312256"/>
          </a:xfrm>
          <a:prstGeom prst="foldedCorner">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dirty="0"/>
              <a:t>$85</a:t>
            </a:r>
            <a:endParaRPr lang="en-US" sz="2400" dirty="0"/>
          </a:p>
        </p:txBody>
      </p:sp>
    </p:spTree>
    <p:extLst>
      <p:ext uri="{BB962C8B-B14F-4D97-AF65-F5344CB8AC3E}">
        <p14:creationId xmlns:p14="http://schemas.microsoft.com/office/powerpoint/2010/main" val="23876422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0690" y="617568"/>
            <a:ext cx="6276109" cy="800070"/>
          </a:xfrm>
        </p:spPr>
        <p:txBody>
          <a:bodyPr>
            <a:normAutofit/>
          </a:bodyPr>
          <a:lstStyle/>
          <a:p>
            <a:r>
              <a:rPr lang="en-US" sz="2400" b="1" dirty="0">
                <a:highlight>
                  <a:srgbClr val="FFFF00"/>
                </a:highlight>
              </a:rPr>
              <a:t>C.V. Riley Award 2022 Competition</a:t>
            </a:r>
          </a:p>
        </p:txBody>
      </p:sp>
      <p:sp>
        <p:nvSpPr>
          <p:cNvPr id="3" name="Content Placeholder 2"/>
          <p:cNvSpPr>
            <a:spLocks noGrp="1"/>
          </p:cNvSpPr>
          <p:nvPr>
            <p:ph idx="1"/>
          </p:nvPr>
        </p:nvSpPr>
        <p:spPr>
          <a:xfrm>
            <a:off x="2129009" y="1260706"/>
            <a:ext cx="6557791" cy="4865458"/>
          </a:xfrm>
        </p:spPr>
        <p:txBody>
          <a:bodyPr>
            <a:normAutofit fontScale="55000" lnSpcReduction="20000"/>
          </a:bodyPr>
          <a:lstStyle/>
          <a:p>
            <a:endParaRPr lang="en-US" b="1" dirty="0"/>
          </a:p>
          <a:p>
            <a:r>
              <a:rPr lang="en-US" b="1" dirty="0"/>
              <a:t>VARIETAL INFORMATION:</a:t>
            </a:r>
            <a:r>
              <a:rPr lang="en-US" dirty="0"/>
              <a:t> The Norton grape is a true native American grape of the species </a:t>
            </a:r>
            <a:r>
              <a:rPr lang="en-US" dirty="0" err="1"/>
              <a:t>vitis</a:t>
            </a:r>
            <a:r>
              <a:rPr lang="en-US" dirty="0"/>
              <a:t> </a:t>
            </a:r>
            <a:r>
              <a:rPr lang="en-US" dirty="0" err="1"/>
              <a:t>aestivalis</a:t>
            </a:r>
            <a:r>
              <a:rPr lang="en-US" dirty="0"/>
              <a:t> and the official state grape of Missouri. Since the Norton grape evolved under North-American, continental growing conditions, it is perfectly suited to our long, warm summers and cold winters. In addition, it is blessed with a natural resistance to all types of fungal disease. Our Estate Bottled Norton is produced from 100 percent estate-grown Norton grapes from our own Norton Vineyards high above the Missouri River. Careful fermentation on the skins is followed by 12 months of aging in French, Hungarian and American oak barrels.</a:t>
            </a:r>
          </a:p>
          <a:p>
            <a:br>
              <a:rPr lang="en-US" dirty="0"/>
            </a:br>
            <a:br>
              <a:rPr lang="en-US" dirty="0"/>
            </a:br>
            <a:r>
              <a:rPr lang="en-US" b="1" dirty="0"/>
              <a:t>TASTING INFORMATION: </a:t>
            </a:r>
            <a:r>
              <a:rPr lang="en-US" dirty="0"/>
              <a:t>A medium to full bodied red wine with tart cherry, plum preserves and dark chocolate on the palate.  Notes of spices, black fruits, savory Greek olives and toasted tobacco.  12 month of barrel aging.  Great drinking for now and can easily age another 5-8 years.  A.W.S.</a:t>
            </a:r>
          </a:p>
          <a:p>
            <a:endParaRPr lang="en-US" dirty="0"/>
          </a:p>
          <a:p>
            <a:endParaRPr lang="en-US" dirty="0"/>
          </a:p>
          <a:p>
            <a:endParaRPr lang="en-US" dirty="0"/>
          </a:p>
        </p:txBody>
      </p:sp>
      <p:pic>
        <p:nvPicPr>
          <p:cNvPr id="4" name="Picture 3">
            <a:extLst>
              <a:ext uri="{FF2B5EF4-FFF2-40B4-BE49-F238E27FC236}">
                <a16:creationId xmlns:a16="http://schemas.microsoft.com/office/drawing/2014/main" id="{9F2E81D8-D065-467F-31D5-DFB2A10BDD40}"/>
              </a:ext>
            </a:extLst>
          </p:cNvPr>
          <p:cNvPicPr>
            <a:picLocks noChangeAspect="1"/>
          </p:cNvPicPr>
          <p:nvPr/>
        </p:nvPicPr>
        <p:blipFill>
          <a:blip r:embed="rId2"/>
          <a:stretch>
            <a:fillRect/>
          </a:stretch>
        </p:blipFill>
        <p:spPr>
          <a:xfrm>
            <a:off x="256048" y="912901"/>
            <a:ext cx="1932998" cy="5327531"/>
          </a:xfrm>
          <a:prstGeom prst="rect">
            <a:avLst/>
          </a:prstGeom>
        </p:spPr>
      </p:pic>
    </p:spTree>
    <p:extLst>
      <p:ext uri="{BB962C8B-B14F-4D97-AF65-F5344CB8AC3E}">
        <p14:creationId xmlns:p14="http://schemas.microsoft.com/office/powerpoint/2010/main" val="6106852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C63DE1-8836-3699-6B05-4568E2A00249}"/>
              </a:ext>
            </a:extLst>
          </p:cNvPr>
          <p:cNvPicPr>
            <a:picLocks noChangeAspect="1"/>
          </p:cNvPicPr>
          <p:nvPr/>
        </p:nvPicPr>
        <p:blipFill>
          <a:blip r:embed="rId2"/>
          <a:stretch>
            <a:fillRect/>
          </a:stretch>
        </p:blipFill>
        <p:spPr>
          <a:xfrm>
            <a:off x="666316" y="4603487"/>
            <a:ext cx="7571221" cy="1302445"/>
          </a:xfrm>
          <a:prstGeom prst="rect">
            <a:avLst/>
          </a:prstGeom>
        </p:spPr>
      </p:pic>
      <p:pic>
        <p:nvPicPr>
          <p:cNvPr id="7" name="Picture 6">
            <a:extLst>
              <a:ext uri="{FF2B5EF4-FFF2-40B4-BE49-F238E27FC236}">
                <a16:creationId xmlns:a16="http://schemas.microsoft.com/office/drawing/2014/main" id="{AD1C99C4-7639-6C05-1A3B-5E463B9FD4EC}"/>
              </a:ext>
            </a:extLst>
          </p:cNvPr>
          <p:cNvPicPr>
            <a:picLocks noChangeAspect="1"/>
          </p:cNvPicPr>
          <p:nvPr/>
        </p:nvPicPr>
        <p:blipFill>
          <a:blip r:embed="rId3"/>
          <a:stretch>
            <a:fillRect/>
          </a:stretch>
        </p:blipFill>
        <p:spPr>
          <a:xfrm>
            <a:off x="1406524" y="688398"/>
            <a:ext cx="5924550" cy="3486150"/>
          </a:xfrm>
          <a:prstGeom prst="rect">
            <a:avLst/>
          </a:prstGeom>
        </p:spPr>
      </p:pic>
    </p:spTree>
    <p:extLst>
      <p:ext uri="{BB962C8B-B14F-4D97-AF65-F5344CB8AC3E}">
        <p14:creationId xmlns:p14="http://schemas.microsoft.com/office/powerpoint/2010/main" val="40802300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3CED83-29A0-4133-7F1E-A6E1950122B5}"/>
              </a:ext>
            </a:extLst>
          </p:cNvPr>
          <p:cNvPicPr>
            <a:picLocks noChangeAspect="1"/>
          </p:cNvPicPr>
          <p:nvPr/>
        </p:nvPicPr>
        <p:blipFill>
          <a:blip r:embed="rId2"/>
          <a:stretch>
            <a:fillRect/>
          </a:stretch>
        </p:blipFill>
        <p:spPr>
          <a:xfrm>
            <a:off x="1609725" y="133350"/>
            <a:ext cx="5924550" cy="6591300"/>
          </a:xfrm>
          <a:prstGeom prst="rect">
            <a:avLst/>
          </a:prstGeom>
        </p:spPr>
      </p:pic>
    </p:spTree>
    <p:extLst>
      <p:ext uri="{BB962C8B-B14F-4D97-AF65-F5344CB8AC3E}">
        <p14:creationId xmlns:p14="http://schemas.microsoft.com/office/powerpoint/2010/main" val="11841241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805691-C50E-1843-AB54-8840F2659E1B}"/>
              </a:ext>
            </a:extLst>
          </p:cNvPr>
          <p:cNvPicPr>
            <a:picLocks noChangeAspect="1"/>
          </p:cNvPicPr>
          <p:nvPr/>
        </p:nvPicPr>
        <p:blipFill>
          <a:blip r:embed="rId2"/>
          <a:stretch>
            <a:fillRect/>
          </a:stretch>
        </p:blipFill>
        <p:spPr>
          <a:xfrm>
            <a:off x="277090" y="1341831"/>
            <a:ext cx="8540867" cy="4116860"/>
          </a:xfrm>
          <a:prstGeom prst="rect">
            <a:avLst/>
          </a:prstGeom>
        </p:spPr>
      </p:pic>
    </p:spTree>
    <p:extLst>
      <p:ext uri="{BB962C8B-B14F-4D97-AF65-F5344CB8AC3E}">
        <p14:creationId xmlns:p14="http://schemas.microsoft.com/office/powerpoint/2010/main" val="679406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3EBEFF-0F95-9C2A-0B5F-19FF4E68D7A8}"/>
              </a:ext>
            </a:extLst>
          </p:cNvPr>
          <p:cNvPicPr>
            <a:picLocks noChangeAspect="1"/>
          </p:cNvPicPr>
          <p:nvPr/>
        </p:nvPicPr>
        <p:blipFill>
          <a:blip r:embed="rId2"/>
          <a:stretch>
            <a:fillRect/>
          </a:stretch>
        </p:blipFill>
        <p:spPr>
          <a:xfrm>
            <a:off x="452582" y="993239"/>
            <a:ext cx="8026400" cy="4586514"/>
          </a:xfrm>
          <a:prstGeom prst="rect">
            <a:avLst/>
          </a:prstGeom>
        </p:spPr>
      </p:pic>
      <p:sp>
        <p:nvSpPr>
          <p:cNvPr id="4" name="Rectangle: Folded Corner 3">
            <a:extLst>
              <a:ext uri="{FF2B5EF4-FFF2-40B4-BE49-F238E27FC236}">
                <a16:creationId xmlns:a16="http://schemas.microsoft.com/office/drawing/2014/main" id="{3B006D6B-A16D-7C50-CEAA-882C52175E2B}"/>
              </a:ext>
            </a:extLst>
          </p:cNvPr>
          <p:cNvSpPr/>
          <p:nvPr/>
        </p:nvSpPr>
        <p:spPr>
          <a:xfrm rot="1664676">
            <a:off x="5866801" y="2772871"/>
            <a:ext cx="1360737" cy="1312256"/>
          </a:xfrm>
          <a:prstGeom prst="foldedCorner">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dirty="0"/>
              <a:t>$27</a:t>
            </a:r>
            <a:endParaRPr lang="en-US" sz="2400" dirty="0"/>
          </a:p>
        </p:txBody>
      </p:sp>
      <p:sp>
        <p:nvSpPr>
          <p:cNvPr id="5" name="Rectangle: Folded Corner 4">
            <a:extLst>
              <a:ext uri="{FF2B5EF4-FFF2-40B4-BE49-F238E27FC236}">
                <a16:creationId xmlns:a16="http://schemas.microsoft.com/office/drawing/2014/main" id="{483C34AF-A19E-1731-F10B-B28C0826EFDA}"/>
              </a:ext>
            </a:extLst>
          </p:cNvPr>
          <p:cNvSpPr/>
          <p:nvPr/>
        </p:nvSpPr>
        <p:spPr>
          <a:xfrm>
            <a:off x="3011055" y="2206934"/>
            <a:ext cx="5467927" cy="4415539"/>
          </a:xfrm>
          <a:prstGeom prst="foldedCorne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38320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3EBEFF-0F95-9C2A-0B5F-19FF4E68D7A8}"/>
              </a:ext>
            </a:extLst>
          </p:cNvPr>
          <p:cNvPicPr>
            <a:picLocks noChangeAspect="1"/>
          </p:cNvPicPr>
          <p:nvPr/>
        </p:nvPicPr>
        <p:blipFill>
          <a:blip r:embed="rId2"/>
          <a:stretch>
            <a:fillRect/>
          </a:stretch>
        </p:blipFill>
        <p:spPr>
          <a:xfrm>
            <a:off x="452582" y="993239"/>
            <a:ext cx="8026400" cy="4586514"/>
          </a:xfrm>
          <a:prstGeom prst="rect">
            <a:avLst/>
          </a:prstGeom>
        </p:spPr>
      </p:pic>
      <p:sp>
        <p:nvSpPr>
          <p:cNvPr id="4" name="Rectangle: Folded Corner 3">
            <a:extLst>
              <a:ext uri="{FF2B5EF4-FFF2-40B4-BE49-F238E27FC236}">
                <a16:creationId xmlns:a16="http://schemas.microsoft.com/office/drawing/2014/main" id="{3B006D6B-A16D-7C50-CEAA-882C52175E2B}"/>
              </a:ext>
            </a:extLst>
          </p:cNvPr>
          <p:cNvSpPr/>
          <p:nvPr/>
        </p:nvSpPr>
        <p:spPr>
          <a:xfrm rot="1664676">
            <a:off x="6143891" y="3890471"/>
            <a:ext cx="1360737" cy="1312256"/>
          </a:xfrm>
          <a:prstGeom prst="foldedCorner">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dirty="0"/>
              <a:t>$27</a:t>
            </a:r>
            <a:endParaRPr lang="en-US" sz="2400" dirty="0"/>
          </a:p>
        </p:txBody>
      </p:sp>
    </p:spTree>
    <p:extLst>
      <p:ext uri="{BB962C8B-B14F-4D97-AF65-F5344CB8AC3E}">
        <p14:creationId xmlns:p14="http://schemas.microsoft.com/office/powerpoint/2010/main" val="1284269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C8D2CE-A018-DDC9-F847-4F64C6FFB9A1}"/>
              </a:ext>
            </a:extLst>
          </p:cNvPr>
          <p:cNvPicPr>
            <a:picLocks noChangeAspect="1"/>
          </p:cNvPicPr>
          <p:nvPr/>
        </p:nvPicPr>
        <p:blipFill>
          <a:blip r:embed="rId2"/>
          <a:stretch>
            <a:fillRect/>
          </a:stretch>
        </p:blipFill>
        <p:spPr>
          <a:xfrm>
            <a:off x="1948873" y="186507"/>
            <a:ext cx="4998031" cy="6484985"/>
          </a:xfrm>
          <a:prstGeom prst="rect">
            <a:avLst/>
          </a:prstGeom>
        </p:spPr>
      </p:pic>
    </p:spTree>
    <p:extLst>
      <p:ext uri="{BB962C8B-B14F-4D97-AF65-F5344CB8AC3E}">
        <p14:creationId xmlns:p14="http://schemas.microsoft.com/office/powerpoint/2010/main" val="4814504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7BE01-2B9E-19FD-F474-6F4207C64BE1}"/>
              </a:ext>
            </a:extLst>
          </p:cNvPr>
          <p:cNvSpPr>
            <a:spLocks noGrp="1"/>
          </p:cNvSpPr>
          <p:nvPr>
            <p:ph type="title"/>
          </p:nvPr>
        </p:nvSpPr>
        <p:spPr/>
        <p:txBody>
          <a:bodyPr>
            <a:normAutofit fontScale="90000"/>
          </a:bodyPr>
          <a:lstStyle/>
          <a:p>
            <a:r>
              <a:rPr lang="en-US" dirty="0"/>
              <a:t>	Would You Like to Present Next January?</a:t>
            </a:r>
          </a:p>
        </p:txBody>
      </p:sp>
      <p:sp>
        <p:nvSpPr>
          <p:cNvPr id="3" name="Content Placeholder 2">
            <a:extLst>
              <a:ext uri="{FF2B5EF4-FFF2-40B4-BE49-F238E27FC236}">
                <a16:creationId xmlns:a16="http://schemas.microsoft.com/office/drawing/2014/main" id="{E0C6B0E9-B26D-1000-28E6-ED800AC525A4}"/>
              </a:ext>
            </a:extLst>
          </p:cNvPr>
          <p:cNvSpPr>
            <a:spLocks noGrp="1"/>
          </p:cNvSpPr>
          <p:nvPr>
            <p:ph idx="1"/>
          </p:nvPr>
        </p:nvSpPr>
        <p:spPr/>
        <p:txBody>
          <a:bodyPr>
            <a:normAutofit lnSpcReduction="10000"/>
          </a:bodyPr>
          <a:lstStyle/>
          <a:p>
            <a:r>
              <a:rPr lang="en-US" dirty="0"/>
              <a:t>The </a:t>
            </a:r>
            <a:r>
              <a:rPr lang="en-US" dirty="0" err="1"/>
              <a:t>MOAu</a:t>
            </a:r>
            <a:r>
              <a:rPr lang="en-US" dirty="0"/>
              <a:t> tasting is one of our MWS Traditions</a:t>
            </a:r>
          </a:p>
          <a:p>
            <a:r>
              <a:rPr lang="en-US" dirty="0"/>
              <a:t>The format is known with some room for creativity</a:t>
            </a:r>
          </a:p>
          <a:p>
            <a:r>
              <a:rPr lang="en-US" dirty="0"/>
              <a:t>It is fun to research the Gold Medal winners and to find the wines (Friar Tuck &amp; Total Wine &amp; Wineries)</a:t>
            </a:r>
          </a:p>
          <a:p>
            <a:r>
              <a:rPr lang="en-US" dirty="0"/>
              <a:t>Help is available from the officers </a:t>
            </a:r>
          </a:p>
          <a:p>
            <a:r>
              <a:rPr lang="en-US" dirty="0"/>
              <a:t>Let Steve B know if you are interested</a:t>
            </a:r>
          </a:p>
        </p:txBody>
      </p:sp>
    </p:spTree>
    <p:extLst>
      <p:ext uri="{BB962C8B-B14F-4D97-AF65-F5344CB8AC3E}">
        <p14:creationId xmlns:p14="http://schemas.microsoft.com/office/powerpoint/2010/main" val="38242078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9101"/>
            <a:ext cx="8229600" cy="605472"/>
          </a:xfrm>
        </p:spPr>
        <p:txBody>
          <a:bodyPr>
            <a:normAutofit/>
          </a:bodyPr>
          <a:lstStyle/>
          <a:p>
            <a:r>
              <a:rPr lang="en-US" sz="3200" dirty="0"/>
              <a:t>2022 Missouri Wine Competition</a:t>
            </a:r>
          </a:p>
        </p:txBody>
      </p:sp>
      <p:sp>
        <p:nvSpPr>
          <p:cNvPr id="5" name="Content Placeholder 4">
            <a:extLst>
              <a:ext uri="{FF2B5EF4-FFF2-40B4-BE49-F238E27FC236}">
                <a16:creationId xmlns:a16="http://schemas.microsoft.com/office/drawing/2014/main" id="{E1F92456-4AD1-A394-0245-E92D5512771C}"/>
              </a:ext>
            </a:extLst>
          </p:cNvPr>
          <p:cNvSpPr>
            <a:spLocks noGrp="1"/>
          </p:cNvSpPr>
          <p:nvPr>
            <p:ph idx="1"/>
          </p:nvPr>
        </p:nvSpPr>
        <p:spPr/>
        <p:txBody>
          <a:bodyPr/>
          <a:lstStyle/>
          <a:p>
            <a:r>
              <a:rPr lang="en-US" dirty="0"/>
              <a:t>REFERENCE MATERIALS</a:t>
            </a:r>
          </a:p>
          <a:p>
            <a:r>
              <a:rPr lang="en-US" dirty="0"/>
              <a:t>INFO Not Readily Available for 2023 </a:t>
            </a:r>
            <a:r>
              <a:rPr lang="en-US" dirty="0" err="1"/>
              <a:t>Competion</a:t>
            </a:r>
            <a:endParaRPr lang="en-US" dirty="0"/>
          </a:p>
        </p:txBody>
      </p:sp>
    </p:spTree>
    <p:extLst>
      <p:ext uri="{BB962C8B-B14F-4D97-AF65-F5344CB8AC3E}">
        <p14:creationId xmlns:p14="http://schemas.microsoft.com/office/powerpoint/2010/main" val="16378609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9101"/>
            <a:ext cx="8229600" cy="605472"/>
          </a:xfrm>
        </p:spPr>
        <p:txBody>
          <a:bodyPr>
            <a:normAutofit/>
          </a:bodyPr>
          <a:lstStyle/>
          <a:p>
            <a:r>
              <a:rPr lang="en-US" sz="3200" dirty="0"/>
              <a:t>2022 Missouri Wine Competition</a:t>
            </a:r>
          </a:p>
        </p:txBody>
      </p:sp>
      <p:sp>
        <p:nvSpPr>
          <p:cNvPr id="3" name="Content Placeholder 2"/>
          <p:cNvSpPr>
            <a:spLocks noGrp="1"/>
          </p:cNvSpPr>
          <p:nvPr>
            <p:ph idx="1"/>
          </p:nvPr>
        </p:nvSpPr>
        <p:spPr/>
        <p:txBody>
          <a:bodyPr>
            <a:normAutofit/>
          </a:bodyPr>
          <a:lstStyle/>
          <a:p>
            <a:r>
              <a:rPr lang="en-US" sz="2400" dirty="0"/>
              <a:t>The Missouri Wine Competition is an elite contest intended to honor and showcase the exceptional wines produced throughout the state. Eight judges blindly tasted 226 wines during the three-day competition.</a:t>
            </a:r>
          </a:p>
          <a:p>
            <a:endParaRPr lang="en-US" sz="2400" dirty="0"/>
          </a:p>
          <a:p>
            <a:r>
              <a:rPr lang="en-US" sz="2400" dirty="0"/>
              <a:t> 235 wine representing all regions of Missouri were entered in this esteemed competition.</a:t>
            </a:r>
          </a:p>
          <a:p>
            <a:endParaRPr lang="en-US" sz="2400" dirty="0"/>
          </a:p>
          <a:p>
            <a:pPr marL="0" indent="0">
              <a:buNone/>
            </a:pPr>
            <a:r>
              <a:rPr lang="en-US" sz="2400" dirty="0"/>
              <a:t>•  48 Gold Medals, 102 Silver Medals and </a:t>
            </a:r>
          </a:p>
          <a:p>
            <a:pPr marL="0" indent="0">
              <a:buNone/>
            </a:pPr>
            <a:r>
              <a:rPr lang="en-US" sz="2400" dirty="0"/>
              <a:t>               70 Bronze Medals were awarded.</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7930741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34573"/>
            <a:ext cx="8229600" cy="5394326"/>
          </a:xfrm>
        </p:spPr>
        <p:txBody>
          <a:bodyPr>
            <a:noAutofit/>
          </a:bodyPr>
          <a:lstStyle/>
          <a:p>
            <a:pPr marL="0">
              <a:spcBef>
                <a:spcPts val="0"/>
              </a:spcBef>
            </a:pPr>
            <a:r>
              <a:rPr lang="en-US" sz="1800" dirty="0">
                <a:solidFill>
                  <a:srgbClr val="1D2228"/>
                </a:solidFill>
                <a:latin typeface="Calibri" panose="020F0502020204030204" pitchFamily="34" charset="0"/>
              </a:rPr>
              <a:t>The Missouri Wine Competition at which Missouri Gold Medal Wines are awarded is a competition created and operated by the Missouri Wine and Grape Board.</a:t>
            </a:r>
          </a:p>
          <a:p>
            <a:pPr marL="0">
              <a:spcBef>
                <a:spcPts val="0"/>
              </a:spcBef>
            </a:pPr>
            <a:endParaRPr lang="en-US" sz="1800" dirty="0">
              <a:solidFill>
                <a:srgbClr val="1D2228"/>
              </a:solidFill>
              <a:latin typeface="Calibri" panose="020F0502020204030204" pitchFamily="34" charset="0"/>
            </a:endParaRPr>
          </a:p>
          <a:p>
            <a:pPr marL="0">
              <a:spcBef>
                <a:spcPts val="0"/>
              </a:spcBef>
            </a:pPr>
            <a:r>
              <a:rPr lang="en-US" sz="1800" dirty="0">
                <a:solidFill>
                  <a:srgbClr val="1D2228"/>
                </a:solidFill>
                <a:latin typeface="Calibri" panose="020F0502020204030204" pitchFamily="34" charset="0"/>
              </a:rPr>
              <a:t>The Missouri Wine and Grape Board ( “the Board”) is a Missouri entity created by State Statute.</a:t>
            </a:r>
          </a:p>
          <a:p>
            <a:pPr marL="0">
              <a:spcBef>
                <a:spcPts val="0"/>
              </a:spcBef>
            </a:pPr>
            <a:endParaRPr lang="en-US" sz="1800" dirty="0">
              <a:solidFill>
                <a:srgbClr val="1D2228"/>
              </a:solidFill>
              <a:latin typeface="Calibri" panose="020F0502020204030204" pitchFamily="34" charset="0"/>
            </a:endParaRPr>
          </a:p>
          <a:p>
            <a:pPr marL="0">
              <a:spcBef>
                <a:spcPts val="0"/>
              </a:spcBef>
            </a:pPr>
            <a:r>
              <a:rPr lang="en-US" sz="1800" dirty="0">
                <a:solidFill>
                  <a:srgbClr val="1D2228"/>
                </a:solidFill>
                <a:latin typeface="Calibri" panose="020F0502020204030204" pitchFamily="34" charset="0"/>
              </a:rPr>
              <a:t>The Missouri Governor appoints the Board Members.</a:t>
            </a:r>
          </a:p>
          <a:p>
            <a:pPr marL="0">
              <a:spcBef>
                <a:spcPts val="0"/>
              </a:spcBef>
            </a:pPr>
            <a:endParaRPr lang="en-US" sz="1800" dirty="0">
              <a:solidFill>
                <a:srgbClr val="1D2228"/>
              </a:solidFill>
              <a:latin typeface="Calibri" panose="020F0502020204030204" pitchFamily="34" charset="0"/>
            </a:endParaRPr>
          </a:p>
          <a:p>
            <a:pPr marL="0">
              <a:spcBef>
                <a:spcPts val="0"/>
              </a:spcBef>
            </a:pPr>
            <a:r>
              <a:rPr lang="en-US" sz="1800" dirty="0">
                <a:solidFill>
                  <a:srgbClr val="1D2228"/>
                </a:solidFill>
                <a:latin typeface="Calibri" panose="020F0502020204030204" pitchFamily="34" charset="0"/>
              </a:rPr>
              <a:t>The Purpose of the Board is to promote the Missouri Wine Industry.</a:t>
            </a:r>
          </a:p>
          <a:p>
            <a:pPr marL="0" indent="0">
              <a:spcBef>
                <a:spcPts val="0"/>
              </a:spcBef>
              <a:buNone/>
            </a:pPr>
            <a:endParaRPr lang="en-US" sz="1800" dirty="0">
              <a:solidFill>
                <a:srgbClr val="1D2228"/>
              </a:solidFill>
              <a:latin typeface="Calibri" panose="020F0502020204030204" pitchFamily="34" charset="0"/>
            </a:endParaRPr>
          </a:p>
          <a:p>
            <a:pPr marL="0">
              <a:spcBef>
                <a:spcPts val="0"/>
              </a:spcBef>
            </a:pPr>
            <a:r>
              <a:rPr lang="en-US" sz="1800" dirty="0">
                <a:solidFill>
                  <a:srgbClr val="1D2228"/>
                </a:solidFill>
                <a:latin typeface="Calibri" panose="020F0502020204030204" pitchFamily="34" charset="0"/>
              </a:rPr>
              <a:t>The Board consists of the Board Members and administrative staff.  There aren’t members per se but most if not all commercial wineries participates in Board activities.</a:t>
            </a:r>
          </a:p>
          <a:p>
            <a:pPr marL="0" indent="0">
              <a:spcBef>
                <a:spcPts val="0"/>
              </a:spcBef>
              <a:buNone/>
            </a:pPr>
            <a:endParaRPr lang="en-US" sz="1800" dirty="0">
              <a:solidFill>
                <a:srgbClr val="1D2228"/>
              </a:solidFill>
              <a:latin typeface="Calibri" panose="020F0502020204030204" pitchFamily="34" charset="0"/>
            </a:endParaRPr>
          </a:p>
          <a:p>
            <a:pPr marL="0">
              <a:spcBef>
                <a:spcPts val="0"/>
              </a:spcBef>
            </a:pPr>
            <a:r>
              <a:rPr lang="en-US" sz="1800" dirty="0">
                <a:solidFill>
                  <a:srgbClr val="1D2228"/>
                </a:solidFill>
                <a:latin typeface="Calibri" panose="020F0502020204030204" pitchFamily="34" charset="0"/>
              </a:rPr>
              <a:t>The Board works with and is affiliated with the University of Missouri Grape and Wine Institute which consists of two divisions : 1) Research and 2) Technical Group</a:t>
            </a:r>
          </a:p>
          <a:p>
            <a:pPr marL="0" indent="0">
              <a:spcBef>
                <a:spcPts val="0"/>
              </a:spcBef>
              <a:buNone/>
            </a:pPr>
            <a:endParaRPr lang="en-US" sz="1800" dirty="0">
              <a:solidFill>
                <a:srgbClr val="1D2228"/>
              </a:solidFill>
              <a:latin typeface="Calibri" panose="020F0502020204030204" pitchFamily="34" charset="0"/>
            </a:endParaRPr>
          </a:p>
          <a:p>
            <a:pPr marL="0">
              <a:spcBef>
                <a:spcPts val="0"/>
              </a:spcBef>
            </a:pPr>
            <a:r>
              <a:rPr lang="en-US" sz="1800" dirty="0">
                <a:solidFill>
                  <a:srgbClr val="1D2228"/>
                </a:solidFill>
                <a:latin typeface="Calibri" panose="020F0502020204030204" pitchFamily="34" charset="0"/>
              </a:rPr>
              <a:t>The Board and the institute each have websites and offer a wealth of information to our members.</a:t>
            </a:r>
          </a:p>
        </p:txBody>
      </p:sp>
      <p:sp>
        <p:nvSpPr>
          <p:cNvPr id="6" name="Title 1">
            <a:extLst>
              <a:ext uri="{FF2B5EF4-FFF2-40B4-BE49-F238E27FC236}">
                <a16:creationId xmlns:a16="http://schemas.microsoft.com/office/drawing/2014/main" id="{7FD3F9EF-409A-A86C-3D8C-6E6BDB321859}"/>
              </a:ext>
            </a:extLst>
          </p:cNvPr>
          <p:cNvSpPr>
            <a:spLocks noGrp="1"/>
          </p:cNvSpPr>
          <p:nvPr>
            <p:ph type="title"/>
          </p:nvPr>
        </p:nvSpPr>
        <p:spPr>
          <a:xfrm>
            <a:off x="457200" y="429101"/>
            <a:ext cx="8229600" cy="605472"/>
          </a:xfrm>
        </p:spPr>
        <p:txBody>
          <a:bodyPr>
            <a:normAutofit/>
          </a:bodyPr>
          <a:lstStyle/>
          <a:p>
            <a:r>
              <a:rPr lang="en-US" sz="3200" dirty="0"/>
              <a:t>2022 Missouri Wine Competition</a:t>
            </a:r>
          </a:p>
        </p:txBody>
      </p:sp>
    </p:spTree>
    <p:extLst>
      <p:ext uri="{BB962C8B-B14F-4D97-AF65-F5344CB8AC3E}">
        <p14:creationId xmlns:p14="http://schemas.microsoft.com/office/powerpoint/2010/main" val="19101129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14350"/>
            <a:ext cx="8309610" cy="1257300"/>
          </a:xfrm>
        </p:spPr>
        <p:txBody>
          <a:bodyPr>
            <a:normAutofit/>
          </a:bodyPr>
          <a:lstStyle/>
          <a:p>
            <a:r>
              <a:rPr lang="en-US" dirty="0"/>
              <a:t>Missou</a:t>
            </a:r>
            <a:r>
              <a:rPr lang="en-US" sz="3600" dirty="0"/>
              <a:t>r</a:t>
            </a:r>
            <a:r>
              <a:rPr lang="en-US" dirty="0"/>
              <a:t>i Wine Competition</a:t>
            </a:r>
          </a:p>
        </p:txBody>
      </p:sp>
      <p:sp>
        <p:nvSpPr>
          <p:cNvPr id="3" name="Content Placeholder 2"/>
          <p:cNvSpPr>
            <a:spLocks noGrp="1"/>
          </p:cNvSpPr>
          <p:nvPr>
            <p:ph idx="1"/>
          </p:nvPr>
        </p:nvSpPr>
        <p:spPr>
          <a:xfrm>
            <a:off x="537210" y="1725930"/>
            <a:ext cx="8229600" cy="4525963"/>
          </a:xfrm>
        </p:spPr>
        <p:txBody>
          <a:bodyPr>
            <a:normAutofit fontScale="62500" lnSpcReduction="20000"/>
          </a:bodyPr>
          <a:lstStyle/>
          <a:p>
            <a:pPr marL="0">
              <a:spcBef>
                <a:spcPts val="0"/>
              </a:spcBef>
            </a:pPr>
            <a:r>
              <a:rPr lang="en-US" dirty="0">
                <a:solidFill>
                  <a:srgbClr val="1D2228"/>
                </a:solidFill>
                <a:latin typeface="Calibri" panose="020F0502020204030204" pitchFamily="34" charset="0"/>
              </a:rPr>
              <a:t>The competition is completed over two days.</a:t>
            </a:r>
          </a:p>
          <a:p>
            <a:pPr marL="0" indent="0">
              <a:spcBef>
                <a:spcPts val="0"/>
              </a:spcBef>
              <a:buNone/>
            </a:pPr>
            <a:endParaRPr lang="en-US" dirty="0">
              <a:solidFill>
                <a:srgbClr val="1D2228"/>
              </a:solidFill>
              <a:latin typeface="Calibri" panose="020F0502020204030204" pitchFamily="34" charset="0"/>
            </a:endParaRPr>
          </a:p>
          <a:p>
            <a:pPr marL="0">
              <a:spcBef>
                <a:spcPts val="0"/>
              </a:spcBef>
            </a:pPr>
            <a:r>
              <a:rPr lang="en-US" dirty="0">
                <a:solidFill>
                  <a:srgbClr val="1D2228"/>
                </a:solidFill>
                <a:latin typeface="Calibri" panose="020F0502020204030204" pitchFamily="34" charset="0"/>
              </a:rPr>
              <a:t>Approximately 350 wines are entered.</a:t>
            </a:r>
          </a:p>
          <a:p>
            <a:pPr marL="0" indent="0">
              <a:spcBef>
                <a:spcPts val="0"/>
              </a:spcBef>
              <a:buNone/>
            </a:pPr>
            <a:endParaRPr lang="en-US" dirty="0">
              <a:solidFill>
                <a:srgbClr val="1D2228"/>
              </a:solidFill>
              <a:latin typeface="Calibri" panose="020F0502020204030204" pitchFamily="34" charset="0"/>
            </a:endParaRPr>
          </a:p>
          <a:p>
            <a:pPr marL="0">
              <a:spcBef>
                <a:spcPts val="0"/>
              </a:spcBef>
            </a:pPr>
            <a:r>
              <a:rPr lang="en-US" dirty="0">
                <a:solidFill>
                  <a:srgbClr val="1D2228"/>
                </a:solidFill>
                <a:latin typeface="Calibri" panose="020F0502020204030204" pitchFamily="34" charset="0"/>
              </a:rPr>
              <a:t>The Board organizes the wines by Varietal, Style and residual sugar.</a:t>
            </a:r>
          </a:p>
          <a:p>
            <a:pPr marL="0" indent="0">
              <a:spcBef>
                <a:spcPts val="0"/>
              </a:spcBef>
              <a:buNone/>
            </a:pPr>
            <a:endParaRPr lang="en-US" dirty="0">
              <a:solidFill>
                <a:srgbClr val="1D2228"/>
              </a:solidFill>
              <a:latin typeface="Calibri" panose="020F0502020204030204" pitchFamily="34" charset="0"/>
            </a:endParaRPr>
          </a:p>
          <a:p>
            <a:pPr marL="0">
              <a:spcBef>
                <a:spcPts val="0"/>
              </a:spcBef>
            </a:pPr>
            <a:r>
              <a:rPr lang="en-US" dirty="0">
                <a:solidFill>
                  <a:srgbClr val="1D2228"/>
                </a:solidFill>
                <a:latin typeface="Calibri" panose="020F0502020204030204" pitchFamily="34" charset="0"/>
              </a:rPr>
              <a:t>Blind Tasting  -  the judges never see the bottles.</a:t>
            </a:r>
          </a:p>
          <a:p>
            <a:pPr marL="0" indent="0">
              <a:spcBef>
                <a:spcPts val="0"/>
              </a:spcBef>
              <a:buNone/>
            </a:pPr>
            <a:endParaRPr lang="en-US" dirty="0">
              <a:solidFill>
                <a:srgbClr val="1D2228"/>
              </a:solidFill>
              <a:latin typeface="Calibri" panose="020F0502020204030204" pitchFamily="34" charset="0"/>
            </a:endParaRPr>
          </a:p>
          <a:p>
            <a:pPr marL="0">
              <a:spcBef>
                <a:spcPts val="0"/>
              </a:spcBef>
            </a:pPr>
            <a:r>
              <a:rPr lang="en-US" dirty="0">
                <a:solidFill>
                  <a:srgbClr val="1D2228"/>
                </a:solidFill>
                <a:latin typeface="Calibri" panose="020F0502020204030204" pitchFamily="34" charset="0"/>
              </a:rPr>
              <a:t>The judges know the Varietal, Style, sugar category and whether blended or not.</a:t>
            </a:r>
          </a:p>
          <a:p>
            <a:pPr marL="0" indent="0">
              <a:spcBef>
                <a:spcPts val="0"/>
              </a:spcBef>
              <a:buNone/>
            </a:pPr>
            <a:endParaRPr lang="en-US" dirty="0">
              <a:solidFill>
                <a:srgbClr val="1D2228"/>
              </a:solidFill>
              <a:latin typeface="Calibri" panose="020F0502020204030204" pitchFamily="34" charset="0"/>
            </a:endParaRPr>
          </a:p>
          <a:p>
            <a:pPr marL="0">
              <a:spcBef>
                <a:spcPts val="0"/>
              </a:spcBef>
            </a:pPr>
            <a:r>
              <a:rPr lang="en-US" dirty="0">
                <a:solidFill>
                  <a:srgbClr val="1D2228"/>
                </a:solidFill>
                <a:latin typeface="Calibri" panose="020F0502020204030204" pitchFamily="34" charset="0"/>
              </a:rPr>
              <a:t>Gold medal winners qualify for second day judging for best of class, but a category must have at least 6 entries in order for there to be a Best of Class awarded.</a:t>
            </a:r>
          </a:p>
          <a:p>
            <a:pPr marL="0" indent="0">
              <a:spcBef>
                <a:spcPts val="0"/>
              </a:spcBef>
              <a:buNone/>
            </a:pPr>
            <a:endParaRPr lang="en-US" dirty="0">
              <a:solidFill>
                <a:srgbClr val="1D2228"/>
              </a:solidFill>
              <a:latin typeface="Calibri" panose="020F0502020204030204" pitchFamily="34" charset="0"/>
            </a:endParaRPr>
          </a:p>
          <a:p>
            <a:pPr marL="0">
              <a:spcBef>
                <a:spcPts val="0"/>
              </a:spcBef>
            </a:pPr>
            <a:r>
              <a:rPr lang="en-US" dirty="0">
                <a:solidFill>
                  <a:srgbClr val="1D2228"/>
                </a:solidFill>
                <a:latin typeface="Calibri" panose="020F0502020204030204" pitchFamily="34" charset="0"/>
              </a:rPr>
              <a:t>All Best of Class are then tasted side by side, with secret ballots cast for Overall Best.</a:t>
            </a:r>
          </a:p>
          <a:p>
            <a:pPr marL="0" indent="0">
              <a:spcBef>
                <a:spcPts val="0"/>
              </a:spcBef>
              <a:buNone/>
            </a:pPr>
            <a:endParaRPr lang="en-US" dirty="0">
              <a:solidFill>
                <a:srgbClr val="1D2228"/>
              </a:solidFill>
              <a:latin typeface="Calibri" panose="020F0502020204030204" pitchFamily="34" charset="0"/>
            </a:endParaRPr>
          </a:p>
          <a:p>
            <a:endParaRPr lang="en-US" dirty="0"/>
          </a:p>
          <a:p>
            <a:endParaRPr lang="en-US" dirty="0"/>
          </a:p>
        </p:txBody>
      </p:sp>
    </p:spTree>
    <p:extLst>
      <p:ext uri="{BB962C8B-B14F-4D97-AF65-F5344CB8AC3E}">
        <p14:creationId xmlns:p14="http://schemas.microsoft.com/office/powerpoint/2010/main" val="28290238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81314"/>
            <a:ext cx="8229600" cy="2672697"/>
          </a:xfrm>
        </p:spPr>
        <p:txBody>
          <a:bodyPr>
            <a:normAutofit/>
          </a:bodyPr>
          <a:lstStyle/>
          <a:p>
            <a:r>
              <a:rPr lang="en-US" sz="2400" dirty="0"/>
              <a:t>Mission:  “Advance the growth and prosperity of the Missouri grape and wine industry through education and research”</a:t>
            </a:r>
          </a:p>
          <a:p>
            <a:endParaRPr lang="en-US" sz="2400" dirty="0"/>
          </a:p>
          <a:p>
            <a:r>
              <a:rPr lang="en-US" sz="2400" u="sng" dirty="0">
                <a:solidFill>
                  <a:srgbClr val="0563C1"/>
                </a:solidFill>
                <a:latin typeface="Calibri" panose="020F0502020204030204" pitchFamily="34" charset="0"/>
                <a:hlinkClick r:id="rId2"/>
              </a:rPr>
              <a:t>https://gwi.missouri.edu/</a:t>
            </a:r>
            <a:endParaRPr lang="en-US" sz="2400" dirty="0"/>
          </a:p>
          <a:p>
            <a:endParaRPr lang="en-US" sz="2400" dirty="0"/>
          </a:p>
        </p:txBody>
      </p:sp>
      <p:pic>
        <p:nvPicPr>
          <p:cNvPr id="4" name="Picture 3" descr="Show Me Grape and Wine Conference and Symposium March 6-8, 2019">
            <a:extLst>
              <a:ext uri="{FF2B5EF4-FFF2-40B4-BE49-F238E27FC236}">
                <a16:creationId xmlns:a16="http://schemas.microsoft.com/office/drawing/2014/main" id="{F6085008-2E4A-6BA8-44B4-F8FC4C2F8C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7179" y="780800"/>
            <a:ext cx="5659850" cy="108121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2690577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Missouri Gold Medal </a:t>
            </a:r>
            <a:br>
              <a:rPr lang="en-US" dirty="0"/>
            </a:br>
            <a:r>
              <a:rPr lang="en-US" dirty="0"/>
              <a:t>Presentation Winner’s Websites </a:t>
            </a:r>
          </a:p>
        </p:txBody>
      </p:sp>
      <p:sp>
        <p:nvSpPr>
          <p:cNvPr id="3" name="Content Placeholder 2"/>
          <p:cNvSpPr>
            <a:spLocks noGrp="1"/>
          </p:cNvSpPr>
          <p:nvPr>
            <p:ph idx="1"/>
          </p:nvPr>
        </p:nvSpPr>
        <p:spPr/>
        <p:txBody>
          <a:bodyPr/>
          <a:lstStyle/>
          <a:p>
            <a:pPr marL="0" indent="0">
              <a:buNone/>
            </a:pPr>
            <a:r>
              <a:rPr lang="en-US" dirty="0">
                <a:hlinkClick r:id="rId2"/>
              </a:rPr>
              <a:t>https://stonehillwinery.com/</a:t>
            </a:r>
            <a:endParaRPr lang="en-US" dirty="0"/>
          </a:p>
          <a:p>
            <a:pPr marL="0" indent="0">
              <a:buNone/>
            </a:pPr>
            <a:r>
              <a:rPr lang="en-US" dirty="0">
                <a:hlinkClick r:id="rId3"/>
              </a:rPr>
              <a:t>https://www.augustawinery.com/</a:t>
            </a:r>
            <a:endParaRPr lang="en-US" dirty="0"/>
          </a:p>
          <a:p>
            <a:pPr marL="0" indent="0">
              <a:buNone/>
            </a:pPr>
            <a:r>
              <a:rPr lang="en-US" dirty="0">
                <a:hlinkClick r:id="rId4"/>
              </a:rPr>
              <a:t>https://www.defianceridgevineyards.com/</a:t>
            </a:r>
            <a:endParaRPr lang="en-US" dirty="0"/>
          </a:p>
          <a:p>
            <a:pPr marL="0" indent="0">
              <a:buNone/>
            </a:pPr>
            <a:r>
              <a:rPr lang="en-US" dirty="0">
                <a:hlinkClick r:id="rId5"/>
              </a:rPr>
              <a:t>https://adampuchtawine.com/</a:t>
            </a:r>
            <a:endParaRPr lang="en-US" dirty="0"/>
          </a:p>
          <a:p>
            <a:pPr marL="0" indent="0">
              <a:buNone/>
            </a:pPr>
            <a:r>
              <a:rPr lang="en-US" dirty="0">
                <a:hlinkClick r:id="rId6"/>
              </a:rPr>
              <a:t>https://missouriwine.org/</a:t>
            </a:r>
            <a:endParaRPr lang="en-US" dirty="0"/>
          </a:p>
          <a:p>
            <a:endParaRPr lang="en-US" dirty="0"/>
          </a:p>
        </p:txBody>
      </p:sp>
    </p:spTree>
    <p:extLst>
      <p:ext uri="{BB962C8B-B14F-4D97-AF65-F5344CB8AC3E}">
        <p14:creationId xmlns:p14="http://schemas.microsoft.com/office/powerpoint/2010/main" val="3687877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F00F634-17A1-ACBC-94C2-064C4074BBC6}"/>
              </a:ext>
            </a:extLst>
          </p:cNvPr>
          <p:cNvSpPr txBox="1"/>
          <p:nvPr/>
        </p:nvSpPr>
        <p:spPr>
          <a:xfrm>
            <a:off x="458643" y="655659"/>
            <a:ext cx="8226714" cy="369332"/>
          </a:xfrm>
          <a:prstGeom prst="rect">
            <a:avLst/>
          </a:prstGeom>
        </p:spPr>
        <p:txBody>
          <a:bodyPr vert="horz" lIns="91440" tIns="45720" rIns="91440" bIns="45720" rtlCol="0" anchor="ctr">
            <a:normAutofit/>
          </a:bodyPr>
          <a:lstStyle>
            <a:defPPr>
              <a:defRPr lang="en-US"/>
            </a:defPPr>
            <a:lvl1pPr algn="ctr">
              <a:spcBef>
                <a:spcPct val="0"/>
              </a:spcBef>
              <a:buNone/>
              <a:defRPr sz="2000" b="1">
                <a:solidFill>
                  <a:srgbClr val="C00000"/>
                </a:solidFill>
                <a:latin typeface="+mj-lt"/>
                <a:ea typeface="+mj-ea"/>
                <a:cs typeface="+mj-cs"/>
              </a:defRPr>
            </a:lvl1pPr>
          </a:lstStyle>
          <a:p>
            <a:r>
              <a:rPr lang="en-US" dirty="0"/>
              <a:t>MWS GOLD MEDAL WINE TASTING PLANNING</a:t>
            </a:r>
          </a:p>
        </p:txBody>
      </p:sp>
      <p:pic>
        <p:nvPicPr>
          <p:cNvPr id="7" name="Picture 6">
            <a:extLst>
              <a:ext uri="{FF2B5EF4-FFF2-40B4-BE49-F238E27FC236}">
                <a16:creationId xmlns:a16="http://schemas.microsoft.com/office/drawing/2014/main" id="{EB216D9E-5CA6-E6BF-F98C-53E9280D3BFC}"/>
              </a:ext>
            </a:extLst>
          </p:cNvPr>
          <p:cNvPicPr>
            <a:picLocks noChangeAspect="1"/>
          </p:cNvPicPr>
          <p:nvPr/>
        </p:nvPicPr>
        <p:blipFill>
          <a:blip r:embed="rId2"/>
          <a:stretch>
            <a:fillRect/>
          </a:stretch>
        </p:blipFill>
        <p:spPr>
          <a:xfrm>
            <a:off x="979920" y="1602220"/>
            <a:ext cx="7489958" cy="2858943"/>
          </a:xfrm>
          <a:prstGeom prst="rect">
            <a:avLst/>
          </a:prstGeom>
        </p:spPr>
      </p:pic>
      <p:pic>
        <p:nvPicPr>
          <p:cNvPr id="9" name="Picture 8">
            <a:extLst>
              <a:ext uri="{FF2B5EF4-FFF2-40B4-BE49-F238E27FC236}">
                <a16:creationId xmlns:a16="http://schemas.microsoft.com/office/drawing/2014/main" id="{2FB41C66-F9D3-18D5-58C1-163AF3378590}"/>
              </a:ext>
            </a:extLst>
          </p:cNvPr>
          <p:cNvPicPr>
            <a:picLocks noChangeAspect="1"/>
          </p:cNvPicPr>
          <p:nvPr/>
        </p:nvPicPr>
        <p:blipFill>
          <a:blip r:embed="rId3"/>
          <a:stretch>
            <a:fillRect/>
          </a:stretch>
        </p:blipFill>
        <p:spPr>
          <a:xfrm>
            <a:off x="2397125" y="5162096"/>
            <a:ext cx="3333750" cy="990600"/>
          </a:xfrm>
          <a:prstGeom prst="rect">
            <a:avLst/>
          </a:prstGeom>
        </p:spPr>
      </p:pic>
    </p:spTree>
    <p:extLst>
      <p:ext uri="{BB962C8B-B14F-4D97-AF65-F5344CB8AC3E}">
        <p14:creationId xmlns:p14="http://schemas.microsoft.com/office/powerpoint/2010/main" val="1958853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F00F634-17A1-ACBC-94C2-064C4074BBC6}"/>
              </a:ext>
            </a:extLst>
          </p:cNvPr>
          <p:cNvSpPr txBox="1"/>
          <p:nvPr/>
        </p:nvSpPr>
        <p:spPr>
          <a:xfrm>
            <a:off x="458643" y="655659"/>
            <a:ext cx="8226714" cy="369332"/>
          </a:xfrm>
          <a:prstGeom prst="rect">
            <a:avLst/>
          </a:prstGeom>
        </p:spPr>
        <p:txBody>
          <a:bodyPr vert="horz" lIns="91440" tIns="45720" rIns="91440" bIns="45720" rtlCol="0" anchor="ctr">
            <a:normAutofit lnSpcReduction="10000"/>
          </a:bodyPr>
          <a:lstStyle>
            <a:defPPr>
              <a:defRPr lang="en-US"/>
            </a:defPPr>
            <a:lvl1pPr algn="ctr">
              <a:spcBef>
                <a:spcPct val="0"/>
              </a:spcBef>
              <a:buNone/>
              <a:defRPr sz="2000" b="1">
                <a:solidFill>
                  <a:srgbClr val="C00000"/>
                </a:solidFill>
                <a:latin typeface="+mj-lt"/>
                <a:ea typeface="+mj-ea"/>
                <a:cs typeface="+mj-cs"/>
              </a:defRPr>
            </a:lvl1pPr>
          </a:lstStyle>
          <a:p>
            <a:r>
              <a:rPr lang="en-US" dirty="0"/>
              <a:t>MWS GOLD MEDAL WINE TASTING SEQUENCE</a:t>
            </a:r>
          </a:p>
        </p:txBody>
      </p:sp>
      <p:pic>
        <p:nvPicPr>
          <p:cNvPr id="5" name="Picture 4">
            <a:extLst>
              <a:ext uri="{FF2B5EF4-FFF2-40B4-BE49-F238E27FC236}">
                <a16:creationId xmlns:a16="http://schemas.microsoft.com/office/drawing/2014/main" id="{F9D39D6B-F43F-7ABA-F28E-B6CDA33F545F}"/>
              </a:ext>
            </a:extLst>
          </p:cNvPr>
          <p:cNvPicPr>
            <a:picLocks noChangeAspect="1"/>
          </p:cNvPicPr>
          <p:nvPr/>
        </p:nvPicPr>
        <p:blipFill>
          <a:blip r:embed="rId2"/>
          <a:stretch>
            <a:fillRect/>
          </a:stretch>
        </p:blipFill>
        <p:spPr>
          <a:xfrm>
            <a:off x="400050" y="1471612"/>
            <a:ext cx="8343900" cy="3914775"/>
          </a:xfrm>
          <a:prstGeom prst="rect">
            <a:avLst/>
          </a:prstGeom>
        </p:spPr>
      </p:pic>
    </p:spTree>
    <p:extLst>
      <p:ext uri="{BB962C8B-B14F-4D97-AF65-F5344CB8AC3E}">
        <p14:creationId xmlns:p14="http://schemas.microsoft.com/office/powerpoint/2010/main" val="4226919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4F1757-251C-83ED-D92C-217B139BD496}"/>
              </a:ext>
            </a:extLst>
          </p:cNvPr>
          <p:cNvPicPr>
            <a:picLocks noChangeAspect="1"/>
          </p:cNvPicPr>
          <p:nvPr/>
        </p:nvPicPr>
        <p:blipFill>
          <a:blip r:embed="rId2"/>
          <a:stretch>
            <a:fillRect/>
          </a:stretch>
        </p:blipFill>
        <p:spPr>
          <a:xfrm>
            <a:off x="923636" y="1159358"/>
            <a:ext cx="7296727" cy="4000312"/>
          </a:xfrm>
          <a:prstGeom prst="rect">
            <a:avLst/>
          </a:prstGeom>
        </p:spPr>
      </p:pic>
    </p:spTree>
    <p:extLst>
      <p:ext uri="{BB962C8B-B14F-4D97-AF65-F5344CB8AC3E}">
        <p14:creationId xmlns:p14="http://schemas.microsoft.com/office/powerpoint/2010/main" val="2714303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AE9AAC-2324-1627-B6D2-F06942E39D39}"/>
              </a:ext>
            </a:extLst>
          </p:cNvPr>
          <p:cNvPicPr>
            <a:picLocks noChangeAspect="1"/>
          </p:cNvPicPr>
          <p:nvPr/>
        </p:nvPicPr>
        <p:blipFill>
          <a:blip r:embed="rId2"/>
          <a:stretch>
            <a:fillRect/>
          </a:stretch>
        </p:blipFill>
        <p:spPr>
          <a:xfrm>
            <a:off x="815767" y="253187"/>
            <a:ext cx="7512466" cy="6019116"/>
          </a:xfrm>
          <a:prstGeom prst="rect">
            <a:avLst/>
          </a:prstGeom>
        </p:spPr>
      </p:pic>
      <p:sp>
        <p:nvSpPr>
          <p:cNvPr id="2" name="Rectangle: Folded Corner 1">
            <a:extLst>
              <a:ext uri="{FF2B5EF4-FFF2-40B4-BE49-F238E27FC236}">
                <a16:creationId xmlns:a16="http://schemas.microsoft.com/office/drawing/2014/main" id="{0D5016B6-F73E-F97A-89BE-30E4FD9EB2B2}"/>
              </a:ext>
            </a:extLst>
          </p:cNvPr>
          <p:cNvSpPr/>
          <p:nvPr/>
        </p:nvSpPr>
        <p:spPr>
          <a:xfrm>
            <a:off x="3112655" y="443345"/>
            <a:ext cx="5033818" cy="5624946"/>
          </a:xfrm>
          <a:prstGeom prst="foldedCorner">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6196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AE9AAC-2324-1627-B6D2-F06942E39D39}"/>
              </a:ext>
            </a:extLst>
          </p:cNvPr>
          <p:cNvPicPr>
            <a:picLocks noChangeAspect="1"/>
          </p:cNvPicPr>
          <p:nvPr/>
        </p:nvPicPr>
        <p:blipFill>
          <a:blip r:embed="rId2"/>
          <a:stretch>
            <a:fillRect/>
          </a:stretch>
        </p:blipFill>
        <p:spPr>
          <a:xfrm>
            <a:off x="815767" y="253187"/>
            <a:ext cx="7512466" cy="6019116"/>
          </a:xfrm>
          <a:prstGeom prst="rect">
            <a:avLst/>
          </a:prstGeom>
        </p:spPr>
      </p:pic>
      <p:sp>
        <p:nvSpPr>
          <p:cNvPr id="2" name="Rectangle: Folded Corner 1">
            <a:extLst>
              <a:ext uri="{FF2B5EF4-FFF2-40B4-BE49-F238E27FC236}">
                <a16:creationId xmlns:a16="http://schemas.microsoft.com/office/drawing/2014/main" id="{53F0FFD9-0884-075C-92CD-2DCEE525BB06}"/>
              </a:ext>
            </a:extLst>
          </p:cNvPr>
          <p:cNvSpPr/>
          <p:nvPr/>
        </p:nvSpPr>
        <p:spPr>
          <a:xfrm rot="1664676">
            <a:off x="6051530" y="4542549"/>
            <a:ext cx="1360737" cy="1312256"/>
          </a:xfrm>
          <a:prstGeom prst="foldedCorner">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dirty="0"/>
              <a:t>$9</a:t>
            </a:r>
            <a:endParaRPr lang="en-US" sz="2400" dirty="0"/>
          </a:p>
        </p:txBody>
      </p:sp>
    </p:spTree>
    <p:extLst>
      <p:ext uri="{BB962C8B-B14F-4D97-AF65-F5344CB8AC3E}">
        <p14:creationId xmlns:p14="http://schemas.microsoft.com/office/powerpoint/2010/main" val="7365847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4143</TotalTime>
  <Words>1077</Words>
  <Application>Microsoft Macintosh PowerPoint</Application>
  <PresentationFormat>On-screen Show (4:3)</PresentationFormat>
  <Paragraphs>91</Paragraphs>
  <Slides>46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Defiance Ridge Vineyard</vt:lpstr>
      <vt:lpstr>PowerPoint Presentation</vt:lpstr>
      <vt:lpstr>PowerPoint Presentation</vt:lpstr>
      <vt:lpstr>Adam Puchta  Winery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Augusta Winery</vt:lpstr>
      <vt:lpstr>PowerPoint Presentation</vt:lpstr>
      <vt:lpstr>PowerPoint Presentation</vt:lpstr>
      <vt:lpstr>Stone Hill Winery</vt:lpstr>
      <vt:lpstr>PowerPoint Presentation</vt:lpstr>
      <vt:lpstr>PowerPoint Presentation</vt:lpstr>
      <vt:lpstr>PowerPoint Presentation</vt:lpstr>
      <vt:lpstr>C.V. Riley Award 2022 Competition</vt:lpstr>
      <vt:lpstr>PowerPoint Presentation</vt:lpstr>
      <vt:lpstr>PowerPoint Presentation</vt:lpstr>
      <vt:lpstr>PowerPoint Presentation</vt:lpstr>
      <vt:lpstr>PowerPoint Presentation</vt:lpstr>
      <vt:lpstr>PowerPoint Presentation</vt:lpstr>
      <vt:lpstr> Would You Like to Present Next January?</vt:lpstr>
      <vt:lpstr>2022 Missouri Wine Competition</vt:lpstr>
      <vt:lpstr>2022 Missouri Wine Competition</vt:lpstr>
      <vt:lpstr>2022 Missouri Wine Competition</vt:lpstr>
      <vt:lpstr>Missouri Wine Competition</vt:lpstr>
      <vt:lpstr>PowerPoint Presentation</vt:lpstr>
      <vt:lpstr>Missouri Gold Medal  Presentation Winner’s Websites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Missouri Wine Competition Award Winners</dc:title>
  <dc:creator>Microsoft Office User</dc:creator>
  <cp:lastModifiedBy>John nordmann</cp:lastModifiedBy>
  <cp:revision>62</cp:revision>
  <dcterms:created xsi:type="dcterms:W3CDTF">2023-01-16T21:42:10Z</dcterms:created>
  <dcterms:modified xsi:type="dcterms:W3CDTF">2024-01-25T14:13:30Z</dcterms:modified>
</cp:coreProperties>
</file>